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3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2" r:id="rId3"/>
    <p:sldId id="274" r:id="rId4"/>
    <p:sldId id="269" r:id="rId5"/>
    <p:sldId id="275" r:id="rId6"/>
    <p:sldId id="285" r:id="rId7"/>
    <p:sldId id="301" r:id="rId8"/>
    <p:sldId id="302" r:id="rId9"/>
    <p:sldId id="288" r:id="rId10"/>
    <p:sldId id="286" r:id="rId11"/>
    <p:sldId id="303" r:id="rId12"/>
    <p:sldId id="304" r:id="rId13"/>
    <p:sldId id="300" r:id="rId14"/>
    <p:sldId id="305" r:id="rId15"/>
    <p:sldId id="276" r:id="rId16"/>
    <p:sldId id="283" r:id="rId17"/>
    <p:sldId id="277" r:id="rId18"/>
    <p:sldId id="278" r:id="rId19"/>
    <p:sldId id="279" r:id="rId20"/>
    <p:sldId id="289" r:id="rId21"/>
    <p:sldId id="306" r:id="rId22"/>
    <p:sldId id="290" r:id="rId23"/>
    <p:sldId id="307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258" r:id="rId34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B"/>
    <a:srgbClr val="0A0AFF"/>
    <a:srgbClr val="0079C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 snapToGrid="0" snapToObjects="1">
      <p:cViewPr varScale="1">
        <p:scale>
          <a:sx n="129" d="100"/>
          <a:sy n="129" d="100"/>
        </p:scale>
        <p:origin x="11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2334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04F9BCC7-C1CF-E94C-B4C4-27E4CD90E0B8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282C3008-2067-1E4A-BDE8-094DDD045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22895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7C93EB43-A25E-F649-B21E-068E68CF3321}" type="datetimeFigureOut">
              <a:rPr lang="cs-CZ"/>
              <a:pPr>
                <a:defRPr/>
              </a:pPr>
              <a:t>27.09.2023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F29CA239-89D7-E64C-9BF6-96035459B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0049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31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2AC0EB8-FB7E-5143-9090-943B0145C846}" type="datetime1">
              <a:rPr lang="cs-CZ" sz="1200"/>
              <a:pPr eaLnBrk="1" hangingPunct="1"/>
              <a:t>27.09.2023</a:t>
            </a:fld>
            <a:endParaRPr lang="cs-CZ" sz="120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D846CC7-B17F-D74D-9312-C640F8F8C23D}" type="slidenum">
              <a:rPr lang="cs-CZ" sz="1200"/>
              <a:pPr eaLnBrk="1" hangingPunct="1"/>
              <a:t>0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langr@k620.fd.cvut.cz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Z_TITUL_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" y="17046"/>
            <a:ext cx="9144000" cy="62460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57385" y="1285202"/>
            <a:ext cx="6186616" cy="1254717"/>
          </a:xfrm>
          <a:prstGeom prst="rect">
            <a:avLst/>
          </a:prstGeom>
        </p:spPr>
        <p:txBody>
          <a:bodyPr tIns="187200" rIns="432000"/>
          <a:lstStyle>
            <a:lvl1pPr marL="0" indent="0" algn="r">
              <a:buFontTx/>
              <a:buNone/>
              <a:defRPr sz="3000" b="1" cap="all" baseline="0">
                <a:solidFill>
                  <a:schemeClr val="bg1"/>
                </a:solidFill>
                <a:latin typeface="Arial"/>
              </a:defRPr>
            </a:lvl1pPr>
            <a:lvl2pPr algn="r">
              <a:defRPr sz="2400" b="0">
                <a:latin typeface="Helvetica CE" pitchFamily="82" charset="0"/>
              </a:defRPr>
            </a:lvl2pPr>
            <a:lvl3pPr algn="r">
              <a:defRPr sz="2000" b="0">
                <a:latin typeface="Helvetica CE" pitchFamily="82" charset="0"/>
              </a:defRPr>
            </a:lvl3pPr>
            <a:lvl4pPr algn="r">
              <a:defRPr sz="1800" b="0">
                <a:latin typeface="Helvetica CE" pitchFamily="82" charset="0"/>
              </a:defRPr>
            </a:lvl4pPr>
            <a:lvl5pPr algn="r">
              <a:defRPr sz="1800" b="0">
                <a:latin typeface="Helvetica CE" pitchFamily="82" charset="0"/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2957384" y="2539920"/>
            <a:ext cx="6180266" cy="1252178"/>
          </a:xfrm>
          <a:prstGeom prst="rect">
            <a:avLst/>
          </a:prstGeom>
        </p:spPr>
        <p:txBody>
          <a:bodyPr tIns="0" rIns="432000"/>
          <a:lstStyle>
            <a:lvl1pPr marL="0" indent="0" algn="r">
              <a:spcBef>
                <a:spcPts val="600"/>
              </a:spcBef>
              <a:buFontTx/>
              <a:buNone/>
              <a:defRPr sz="2000" b="0" i="0">
                <a:solidFill>
                  <a:schemeClr val="bg1"/>
                </a:solidFill>
                <a:latin typeface="Arial"/>
                <a:cs typeface="Helvetica" pitchFamily="34" charset="0"/>
              </a:defRPr>
            </a:lvl1pPr>
            <a:lvl2pPr algn="r">
              <a:defRPr sz="2400" b="0">
                <a:latin typeface="Helvetica CE" pitchFamily="82" charset="0"/>
              </a:defRPr>
            </a:lvl2pPr>
            <a:lvl3pPr algn="r">
              <a:defRPr sz="2000" b="0">
                <a:latin typeface="Helvetica CE" pitchFamily="82" charset="0"/>
              </a:defRPr>
            </a:lvl3pPr>
            <a:lvl4pPr algn="r">
              <a:defRPr sz="1800" b="0">
                <a:latin typeface="Helvetica CE" pitchFamily="82" charset="0"/>
              </a:defRPr>
            </a:lvl4pPr>
            <a:lvl5pPr algn="r">
              <a:defRPr sz="1800" b="0">
                <a:latin typeface="Helvetica CE" pitchFamily="82" charset="0"/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2062781" y="5397714"/>
            <a:ext cx="7074869" cy="854447"/>
          </a:xfrm>
          <a:prstGeom prst="rect">
            <a:avLst/>
          </a:prstGeom>
        </p:spPr>
        <p:txBody>
          <a:bodyPr rIns="432000" bIns="216000" anchor="b"/>
          <a:lstStyle>
            <a:lvl1pPr marL="0" indent="0" algn="r">
              <a:spcBef>
                <a:spcPct val="20000"/>
              </a:spcBef>
              <a:buFont typeface="Arial" pitchFamily="34" charset="0"/>
              <a:buNone/>
              <a:defRPr sz="2000" b="0" i="0" cap="all">
                <a:solidFill>
                  <a:schemeClr val="bg1"/>
                </a:solidFill>
                <a:latin typeface="Arial"/>
                <a:cs typeface="Helvetica" pitchFamily="34" charset="0"/>
              </a:defRPr>
            </a:lvl1pPr>
            <a:lvl2pPr algn="r">
              <a:defRPr sz="2400" b="0">
                <a:latin typeface="Helvetica CE" pitchFamily="82" charset="0"/>
              </a:defRPr>
            </a:lvl2pPr>
            <a:lvl3pPr algn="r">
              <a:defRPr sz="2000" b="0">
                <a:latin typeface="Helvetica CE" pitchFamily="82" charset="0"/>
              </a:defRPr>
            </a:lvl3pPr>
            <a:lvl4pPr algn="r">
              <a:defRPr sz="1800" b="0">
                <a:latin typeface="Helvetica CE" pitchFamily="82" charset="0"/>
              </a:defRPr>
            </a:lvl4pPr>
            <a:lvl5pPr algn="r">
              <a:defRPr sz="1800" b="0">
                <a:latin typeface="Helvetica CE" pitchFamily="82" charset="0"/>
              </a:defRPr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618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Z_TITU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6350" y="17046"/>
            <a:ext cx="9144000" cy="6246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4451350"/>
            <a:ext cx="8686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bIns="0" anchor="b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Helvetica CE" pitchFamily="82" charset="0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2220"/>
              </a:lnSpc>
              <a:defRPr/>
            </a:pPr>
            <a:r>
              <a:rPr lang="cs-CZ" sz="1600" b="1" i="0" baseline="0" dirty="0" smtClean="0">
                <a:solidFill>
                  <a:schemeClr val="tx1"/>
                </a:solidFill>
                <a:latin typeface=""/>
              </a:rPr>
              <a:t>Martin Langr</a:t>
            </a:r>
          </a:p>
          <a:p>
            <a:pPr>
              <a:lnSpc>
                <a:spcPts val="2220"/>
              </a:lnSpc>
              <a:defRPr/>
            </a:pPr>
            <a:r>
              <a:rPr lang="cs-CZ" sz="1600" b="1" i="0" baseline="0" dirty="0" smtClean="0">
                <a:solidFill>
                  <a:schemeClr val="tx1"/>
                </a:solidFill>
                <a:latin typeface=""/>
                <a:hlinkClick r:id="rId3"/>
              </a:rPr>
              <a:t>langr@k620.fd.cvut.cz</a:t>
            </a:r>
            <a:r>
              <a:rPr lang="cs-CZ" sz="1600" b="1" i="0" baseline="0" dirty="0" smtClean="0">
                <a:solidFill>
                  <a:schemeClr val="tx1"/>
                </a:solidFill>
                <a:latin typeface=""/>
              </a:rPr>
              <a:t>		</a:t>
            </a:r>
            <a:endParaRPr lang="en-US" sz="1600" b="1" i="0" baseline="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384800"/>
            <a:ext cx="448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bIns="216000" anchor="b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Helvetica CE" pitchFamily="82" charset="0"/>
                <a:ea typeface="MS PGothic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Arial"/>
              </a:rPr>
              <a:t>Tel.: +420-22435-997</a:t>
            </a:r>
            <a:r>
              <a:rPr lang="cs-CZ" sz="1600" b="0" dirty="0" smtClean="0">
                <a:solidFill>
                  <a:schemeClr val="tx1"/>
                </a:solidFill>
                <a:latin typeface="Arial"/>
              </a:rPr>
              <a:t>9</a:t>
            </a:r>
            <a:r>
              <a:rPr lang="en-US" sz="1600" b="0" dirty="0" smtClean="0">
                <a:solidFill>
                  <a:schemeClr val="tx1"/>
                </a:solidFill>
                <a:latin typeface="Arial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Arial"/>
              </a:rPr>
            </a:br>
            <a:r>
              <a:rPr lang="en-US" sz="1600" b="0" dirty="0" err="1" smtClean="0">
                <a:solidFill>
                  <a:schemeClr val="tx1"/>
                </a:solidFill>
                <a:latin typeface="Arial"/>
              </a:rPr>
              <a:t>Konviktská</a:t>
            </a:r>
            <a:r>
              <a:rPr lang="en-US" sz="1600" b="0" dirty="0" smtClean="0">
                <a:solidFill>
                  <a:schemeClr val="tx1"/>
                </a:solidFill>
                <a:latin typeface="Arial"/>
              </a:rPr>
              <a:t> 20, 110 00 Praha 1</a:t>
            </a:r>
            <a:endParaRPr lang="en-US" sz="16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7385" y="1293725"/>
            <a:ext cx="6186616" cy="1254717"/>
          </a:xfrm>
          <a:prstGeom prst="rect">
            <a:avLst/>
          </a:prstGeom>
        </p:spPr>
        <p:txBody>
          <a:bodyPr tIns="187200" rIns="432000"/>
          <a:lstStyle>
            <a:lvl1pPr marL="0" indent="0" algn="r">
              <a:buFontTx/>
              <a:buNone/>
              <a:defRPr sz="3000" b="1" cap="all" baseline="0">
                <a:solidFill>
                  <a:schemeClr val="bg1"/>
                </a:solidFill>
                <a:latin typeface="Arial"/>
              </a:defRPr>
            </a:lvl1pPr>
            <a:lvl2pPr algn="r">
              <a:defRPr sz="2400" b="0">
                <a:latin typeface="Helvetica CE" pitchFamily="82" charset="0"/>
              </a:defRPr>
            </a:lvl2pPr>
            <a:lvl3pPr algn="r">
              <a:defRPr sz="2000" b="0">
                <a:latin typeface="Helvetica CE" pitchFamily="82" charset="0"/>
              </a:defRPr>
            </a:lvl3pPr>
            <a:lvl4pPr algn="r">
              <a:defRPr sz="1800" b="0">
                <a:latin typeface="Helvetica CE" pitchFamily="82" charset="0"/>
              </a:defRPr>
            </a:lvl4pPr>
            <a:lvl5pPr algn="r">
              <a:defRPr sz="1800" b="0">
                <a:latin typeface="Helvetica CE" pitchFamily="82" charset="0"/>
              </a:defRPr>
            </a:lvl5pPr>
          </a:lstStyle>
          <a:p>
            <a:pPr lvl="0"/>
            <a:r>
              <a:rPr lang="cs-CZ" dirty="0" smtClean="0"/>
              <a:t>Telematické systémy a jejich návrh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957384" y="2548443"/>
            <a:ext cx="6180266" cy="1252178"/>
          </a:xfrm>
          <a:prstGeom prst="rect">
            <a:avLst/>
          </a:prstGeom>
        </p:spPr>
        <p:txBody>
          <a:bodyPr tIns="0" rIns="432000"/>
          <a:lstStyle>
            <a:lvl1pPr marL="0" indent="0" algn="r">
              <a:spcBef>
                <a:spcPts val="60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Arial"/>
                <a:cs typeface="Helvetica" pitchFamily="34" charset="0"/>
              </a:defRPr>
            </a:lvl1pPr>
            <a:lvl2pPr algn="r">
              <a:defRPr sz="2400" b="0">
                <a:latin typeface="Helvetica CE" pitchFamily="82" charset="0"/>
              </a:defRPr>
            </a:lvl2pPr>
            <a:lvl3pPr algn="r">
              <a:defRPr sz="2000" b="0">
                <a:latin typeface="Helvetica CE" pitchFamily="82" charset="0"/>
              </a:defRPr>
            </a:lvl3pPr>
            <a:lvl4pPr algn="r">
              <a:defRPr sz="1800" b="0">
                <a:latin typeface="Helvetica CE" pitchFamily="82" charset="0"/>
              </a:defRPr>
            </a:lvl4pPr>
            <a:lvl5pPr algn="r">
              <a:defRPr sz="1800" b="0">
                <a:latin typeface="Helvetica CE" pitchFamily="82" charset="0"/>
              </a:defRPr>
            </a:lvl5pPr>
          </a:lstStyle>
          <a:p>
            <a:pPr lvl="0"/>
            <a:r>
              <a:rPr lang="cs-CZ" dirty="0" smtClean="0"/>
              <a:t>Organizace a normalizace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278991" y="5406237"/>
            <a:ext cx="4858659" cy="854447"/>
          </a:xfrm>
          <a:prstGeom prst="rect">
            <a:avLst/>
          </a:prstGeom>
        </p:spPr>
        <p:txBody>
          <a:bodyPr rIns="432000" bIns="216000" anchor="b"/>
          <a:lstStyle>
            <a:lvl1pPr marL="0" indent="0" algn="r">
              <a:spcBef>
                <a:spcPct val="20000"/>
              </a:spcBef>
              <a:buFont typeface="Arial" pitchFamily="34" charset="0"/>
              <a:buNone/>
              <a:defRPr sz="2000" b="0" i="0" cap="all" baseline="0">
                <a:solidFill>
                  <a:schemeClr val="bg1"/>
                </a:solidFill>
                <a:latin typeface="Arial"/>
                <a:cs typeface="Helvetica" pitchFamily="34" charset="0"/>
              </a:defRPr>
            </a:lvl1pPr>
            <a:lvl2pPr algn="r">
              <a:defRPr sz="2400" b="0">
                <a:latin typeface="Helvetica CE" pitchFamily="82" charset="0"/>
              </a:defRPr>
            </a:lvl2pPr>
            <a:lvl3pPr algn="r">
              <a:defRPr sz="2000" b="0">
                <a:latin typeface="Helvetica CE" pitchFamily="82" charset="0"/>
              </a:defRPr>
            </a:lvl3pPr>
            <a:lvl4pPr algn="r">
              <a:defRPr sz="1800" b="0">
                <a:latin typeface="Helvetica CE" pitchFamily="82" charset="0"/>
              </a:defRPr>
            </a:lvl4pPr>
            <a:lvl5pPr algn="r">
              <a:defRPr sz="1800" b="0">
                <a:latin typeface="Helvetica CE" pitchFamily="82" charset="0"/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48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056880"/>
          </a:xfrm>
          <a:prstGeom prst="rect">
            <a:avLst/>
          </a:prstGeom>
        </p:spPr>
        <p:txBody>
          <a:bodyPr lIns="1260000" tIns="226800" rIns="360000" anchor="t"/>
          <a:lstStyle>
            <a:lvl1pPr algn="l">
              <a:defRPr sz="28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-2" y="1056879"/>
            <a:ext cx="9137651" cy="5186523"/>
          </a:xfrm>
          <a:prstGeom prst="rect">
            <a:avLst/>
          </a:prstGeom>
        </p:spPr>
        <p:txBody>
          <a:bodyPr lIns="12600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 sz="1900"/>
            </a:lvl2pPr>
            <a:lvl3pPr>
              <a:spcBef>
                <a:spcPts val="0"/>
              </a:spcBef>
              <a:defRPr sz="1900"/>
            </a:lvl3pPr>
            <a:lvl4pPr>
              <a:spcBef>
                <a:spcPts val="0"/>
              </a:spcBef>
              <a:defRPr sz="1900"/>
            </a:lvl4pPr>
            <a:lvl5pPr marL="1087200" indent="-230400">
              <a:lnSpc>
                <a:spcPct val="100000"/>
              </a:lnSpc>
              <a:spcBef>
                <a:spcPts val="0"/>
              </a:spcBef>
              <a:defRPr sz="190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6" name="Obdélník 7"/>
          <p:cNvSpPr>
            <a:spLocks noChangeArrowheads="1"/>
          </p:cNvSpPr>
          <p:nvPr userDrawn="1"/>
        </p:nvSpPr>
        <p:spPr bwMode="auto">
          <a:xfrm>
            <a:off x="7257" y="6427561"/>
            <a:ext cx="91376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80000" anchor="b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latin typeface="Helvetica CE" charset="0"/>
              </a:rPr>
              <a:t>			                              </a:t>
            </a:r>
            <a:fld id="{B776DC9A-73E7-D841-8762-99C29772560C}" type="slidenum">
              <a:rPr lang="cs-CZ" sz="1200" smtClean="0">
                <a:solidFill>
                  <a:schemeClr val="bg1"/>
                </a:solidFill>
                <a:latin typeface="Helvetica CE" charset="0"/>
              </a:rPr>
              <a:pPr algn="ctr"/>
              <a:t>‹#›</a:t>
            </a:fld>
            <a:r>
              <a:rPr lang="cs-CZ" sz="1200" dirty="0" smtClean="0">
                <a:solidFill>
                  <a:schemeClr val="bg1"/>
                </a:solidFill>
                <a:latin typeface="Helvetica CE" charset="0"/>
              </a:rPr>
              <a:t> </a:t>
            </a:r>
            <a:endParaRPr lang="cs-CZ" sz="1200" dirty="0">
              <a:solidFill>
                <a:schemeClr val="bg1"/>
              </a:solidFill>
              <a:latin typeface="Helvetica 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cni pru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7938"/>
            <a:ext cx="9144000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7"/>
          <p:cNvSpPr>
            <a:spLocks noChangeArrowheads="1"/>
          </p:cNvSpPr>
          <p:nvPr userDrawn="1"/>
        </p:nvSpPr>
        <p:spPr bwMode="auto">
          <a:xfrm>
            <a:off x="7259" y="6420304"/>
            <a:ext cx="91376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80000" anchor="b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latin typeface="Helvetica CE" charset="0"/>
              </a:rPr>
              <a:t>			                              </a:t>
            </a:r>
            <a:fld id="{147F0679-136B-504A-8376-BADE79921B3B}" type="slidenum">
              <a:rPr lang="cs-CZ" sz="1200" smtClean="0">
                <a:solidFill>
                  <a:schemeClr val="bg1"/>
                </a:solidFill>
                <a:latin typeface="Helvetica CE" charset="0"/>
              </a:rPr>
              <a:pPr algn="ctr"/>
              <a:t>‹#›</a:t>
            </a:fld>
            <a:r>
              <a:rPr lang="cs-CZ" sz="1200" dirty="0" smtClean="0">
                <a:solidFill>
                  <a:schemeClr val="bg1"/>
                </a:solidFill>
                <a:latin typeface="Helvetica CE" charset="0"/>
              </a:rPr>
              <a:t> </a:t>
            </a:r>
            <a:endParaRPr lang="cs-CZ" sz="1200" dirty="0">
              <a:solidFill>
                <a:schemeClr val="bg1"/>
              </a:solidFill>
              <a:latin typeface="Helvetica CE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056880"/>
          </a:xfrm>
          <a:prstGeom prst="rect">
            <a:avLst/>
          </a:prstGeom>
        </p:spPr>
        <p:txBody>
          <a:bodyPr lIns="1260000" tIns="226800" rIns="360000" anchor="t"/>
          <a:lstStyle>
            <a:lvl1pPr algn="l">
              <a:defRPr sz="28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-1" y="1064818"/>
            <a:ext cx="7292716" cy="5189932"/>
          </a:xfrm>
          <a:prstGeom prst="rect">
            <a:avLst/>
          </a:prstGeom>
        </p:spPr>
        <p:txBody>
          <a:bodyPr lIns="12600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 sz="1900"/>
            </a:lvl2pPr>
            <a:lvl3pPr>
              <a:spcBef>
                <a:spcPts val="0"/>
              </a:spcBef>
              <a:defRPr sz="1900"/>
            </a:lvl3pPr>
            <a:lvl4pPr>
              <a:spcBef>
                <a:spcPts val="0"/>
              </a:spcBef>
              <a:defRPr sz="1900"/>
            </a:lvl4pPr>
            <a:lvl5pPr marL="1087200" indent="-230400">
              <a:lnSpc>
                <a:spcPct val="100000"/>
              </a:lnSpc>
              <a:spcBef>
                <a:spcPts val="0"/>
              </a:spcBef>
              <a:defRPr sz="190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5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592EE6-C957-5A4D-955D-64A29BCBE3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Prace\honza_cermak_ppt\pruhdo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9151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4"/>
          <p:cNvSpPr>
            <a:spLocks noChangeArrowheads="1"/>
          </p:cNvSpPr>
          <p:nvPr/>
        </p:nvSpPr>
        <p:spPr bwMode="auto">
          <a:xfrm>
            <a:off x="6784975" y="6357938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32000" anchor="b">
            <a:spAutoFit/>
          </a:bodyPr>
          <a:lstStyle/>
          <a:p>
            <a:pPr algn="r">
              <a:defRPr/>
            </a:pPr>
            <a:r>
              <a:rPr lang="cs-CZ" sz="2000" b="1" spc="100" dirty="0">
                <a:solidFill>
                  <a:schemeClr val="bg1"/>
                </a:solidFill>
                <a:latin typeface="Arial"/>
              </a:rPr>
              <a:t>9. 2. 2015</a:t>
            </a:r>
            <a:endParaRPr lang="cs-CZ" sz="1800" b="1" spc="1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256338"/>
            <a:ext cx="4910138" cy="619125"/>
          </a:xfrm>
          <a:prstGeom prst="rect">
            <a:avLst/>
          </a:prstGeom>
        </p:spPr>
        <p:txBody>
          <a:bodyPr lIns="432000" bIns="180000"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Arial"/>
                <a:cs typeface="Helvetica"/>
              </a:rPr>
              <a:t>Jméno Příjmení</a:t>
            </a:r>
            <a:endParaRPr lang="en-US" sz="2000" b="1" dirty="0" smtClean="0">
              <a:solidFill>
                <a:schemeClr val="bg1"/>
              </a:solidFill>
              <a:latin typeface="Arial"/>
              <a:cs typeface="Helvetica"/>
            </a:endParaRPr>
          </a:p>
        </p:txBody>
      </p:sp>
      <p:pic>
        <p:nvPicPr>
          <p:cNvPr id="8" name="Picture 2" descr="C:\Prace\honza_cermak_ppt\pruhdole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9151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4"/>
          <p:cNvSpPr>
            <a:spLocks noChangeArrowheads="1"/>
          </p:cNvSpPr>
          <p:nvPr userDrawn="1"/>
        </p:nvSpPr>
        <p:spPr bwMode="auto">
          <a:xfrm>
            <a:off x="6784975" y="6357938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32000" anchor="b">
            <a:spAutoFit/>
          </a:bodyPr>
          <a:lstStyle/>
          <a:p>
            <a:pPr algn="r">
              <a:defRPr/>
            </a:pPr>
            <a:r>
              <a:rPr lang="cs-CZ" sz="2000" b="1" spc="100" dirty="0" smtClean="0">
                <a:solidFill>
                  <a:schemeClr val="bg1"/>
                </a:solidFill>
                <a:latin typeface="Arial"/>
              </a:rPr>
              <a:t>3. 10. 2023</a:t>
            </a:r>
            <a:endParaRPr lang="cs-CZ" sz="1800" b="1" spc="1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0" y="6256338"/>
            <a:ext cx="4910138" cy="619125"/>
          </a:xfrm>
          <a:prstGeom prst="rect">
            <a:avLst/>
          </a:prstGeom>
        </p:spPr>
        <p:txBody>
          <a:bodyPr lIns="432000" bIns="180000"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Arial"/>
                <a:cs typeface="Helvetica"/>
              </a:rPr>
              <a:t>Strategie dopravy v</a:t>
            </a:r>
            <a:r>
              <a:rPr lang="cs-CZ" sz="2000" b="1" baseline="0" dirty="0" smtClean="0">
                <a:solidFill>
                  <a:schemeClr val="bg1"/>
                </a:solidFill>
                <a:latin typeface="Arial"/>
                <a:cs typeface="Helvetica"/>
              </a:rPr>
              <a:t> Dobřichovicích</a:t>
            </a:r>
            <a:endParaRPr lang="en-US" sz="2000" b="1" dirty="0" smtClean="0">
              <a:solidFill>
                <a:schemeClr val="bg1"/>
              </a:solidFill>
              <a:latin typeface="Arial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100" b="1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1pPr>
      <a:lvl2pPr marL="367200" indent="-342900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7"/>
        </a:buBlip>
        <a:defRPr sz="2100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marL="594000" indent="-234000" algn="l" rtl="0" eaLnBrk="1" fontAlgn="base" hangingPunct="1">
        <a:spcBef>
          <a:spcPts val="600"/>
        </a:spcBef>
        <a:spcAft>
          <a:spcPts val="0"/>
        </a:spcAft>
        <a:buFont typeface="Arial"/>
        <a:buChar char="•"/>
        <a:defRPr sz="2100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marL="849600" indent="-27000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Tx/>
        <a:buBlip>
          <a:blip r:embed="rId8"/>
        </a:buBlip>
        <a:defRPr sz="2000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054" y="1285202"/>
            <a:ext cx="6907947" cy="125471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Strategie dopravy </a:t>
            </a:r>
            <a:br>
              <a:rPr lang="cs-CZ" dirty="0" smtClean="0"/>
            </a:br>
            <a:r>
              <a:rPr lang="cs-CZ" dirty="0" smtClean="0"/>
              <a:t>v Dobřichovicích</a:t>
            </a:r>
            <a:endParaRPr lang="en-US" dirty="0"/>
          </a:p>
        </p:txBody>
      </p:sp>
      <p:sp>
        <p:nvSpPr>
          <p:cNvPr id="7170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Představení studie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Směrový dopravní 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r>
              <a:rPr lang="cs-CZ" dirty="0" smtClean="0"/>
              <a:t>12 měřících stanovišť (4 na hranici města, 2 vnitřní)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1 pracovní den (st 15. 9. 2021), 1 víkendový den (so 18. 9. 2021) 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měření </a:t>
            </a:r>
            <a:r>
              <a:rPr lang="cs-CZ" dirty="0" smtClean="0"/>
              <a:t>v době 7-19 h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kamerový </a:t>
            </a:r>
            <a:r>
              <a:rPr lang="cs-CZ" dirty="0" smtClean="0"/>
              <a:t>záznam </a:t>
            </a:r>
            <a:r>
              <a:rPr lang="cs-CZ" dirty="0" smtClean="0"/>
              <a:t>vozidel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rozpoznání RZ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určení tras (párování)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8" y="3159809"/>
            <a:ext cx="5404806" cy="2973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5670" y="2836521"/>
            <a:ext cx="4180327" cy="23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Směrový dopravní průzkum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106242"/>
            <a:ext cx="4320000" cy="22095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06" y="1106242"/>
            <a:ext cx="4320000" cy="21974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456" y="4026373"/>
            <a:ext cx="2298700" cy="22352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445" y="4179245"/>
            <a:ext cx="2055107" cy="20823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770" y="3365118"/>
            <a:ext cx="4208457" cy="82682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402449" y="4750273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smtClean="0">
                <a:latin typeface="Arial"/>
              </a:rPr>
              <a:t>podíl vjezdů </a:t>
            </a:r>
            <a:br>
              <a:rPr lang="cs-CZ" sz="1800" dirty="0" smtClean="0">
                <a:latin typeface="Arial"/>
              </a:rPr>
            </a:br>
            <a:r>
              <a:rPr lang="cs-CZ" sz="1800" dirty="0" smtClean="0">
                <a:latin typeface="Arial"/>
              </a:rPr>
              <a:t>na dopravě ve městě</a:t>
            </a:r>
            <a:endParaRPr lang="cs-CZ" sz="1800" dirty="0">
              <a:latin typeface="Arial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89200" y="4927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A</a:t>
            </a:r>
            <a:endParaRPr lang="cs-CZ" sz="1800" dirty="0">
              <a:latin typeface="Arial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70100" y="5295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B</a:t>
            </a:r>
            <a:endParaRPr lang="cs-CZ" sz="1800" dirty="0">
              <a:latin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816100" y="4826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C</a:t>
            </a:r>
            <a:endParaRPr lang="cs-CZ" sz="1800" dirty="0">
              <a:latin typeface="Arial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070100" y="44323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D</a:t>
            </a:r>
            <a:endParaRPr lang="cs-CZ" sz="1800" dirty="0">
              <a:latin typeface="Arial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96100" y="4965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A</a:t>
            </a:r>
            <a:endParaRPr lang="cs-CZ" sz="1800" dirty="0">
              <a:latin typeface="Arial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77000" y="5334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B</a:t>
            </a:r>
            <a:endParaRPr lang="cs-CZ" sz="1800" dirty="0">
              <a:latin typeface="Arial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223000" y="48641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C</a:t>
            </a:r>
            <a:endParaRPr lang="cs-CZ" sz="1800" dirty="0">
              <a:latin typeface="Arial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477000" y="4470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/>
              </a:rPr>
              <a:t>D</a:t>
            </a:r>
            <a:endParaRPr lang="cs-CZ" sz="1800" dirty="0">
              <a:latin typeface="Arial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847668" y="7751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smtClean="0">
                <a:latin typeface="Arial"/>
              </a:rPr>
              <a:t>středa</a:t>
            </a:r>
            <a:endParaRPr lang="cs-CZ" sz="1800" dirty="0">
              <a:latin typeface="Arial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14108" y="7701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smtClean="0">
                <a:latin typeface="Arial"/>
              </a:rPr>
              <a:t>sobota</a:t>
            </a:r>
            <a:endParaRPr lang="cs-CZ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72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Směrový dopravní průzkum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965" y="1056880"/>
            <a:ext cx="4320000" cy="28740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82" y="1056880"/>
            <a:ext cx="4320000" cy="28646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823" y="4267201"/>
            <a:ext cx="7238355" cy="15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3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Směrový dopravní 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1" y="901700"/>
            <a:ext cx="5486389" cy="52961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470" y="4208657"/>
            <a:ext cx="4131218" cy="19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Směrový dopravní 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9" y="898053"/>
            <a:ext cx="5455890" cy="53015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637" y="4178300"/>
            <a:ext cx="4127500" cy="19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jevy a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Dopravní infrastruktura</a:t>
            </a:r>
          </a:p>
          <a:p>
            <a:pPr lvl="0">
              <a:spcAft>
                <a:spcPts val="300"/>
              </a:spcAft>
            </a:pPr>
            <a:r>
              <a:rPr lang="cs-CZ" dirty="0" smtClean="0"/>
              <a:t>Bezpečnost dopravy</a:t>
            </a:r>
          </a:p>
          <a:p>
            <a:pPr lvl="0">
              <a:spcAft>
                <a:spcPts val="300"/>
              </a:spcAft>
            </a:pPr>
            <a:r>
              <a:rPr lang="cs-CZ" dirty="0" smtClean="0"/>
              <a:t>Tranzitní doprava</a:t>
            </a:r>
          </a:p>
          <a:p>
            <a:pPr lvl="0">
              <a:spcAft>
                <a:spcPts val="300"/>
              </a:spcAft>
            </a:pPr>
            <a:r>
              <a:rPr lang="cs-CZ" dirty="0" smtClean="0"/>
              <a:t>Doprava v klidu</a:t>
            </a:r>
          </a:p>
          <a:p>
            <a:pPr lvl="0">
              <a:spcAft>
                <a:spcPts val="300"/>
              </a:spcAft>
            </a:pPr>
            <a:r>
              <a:rPr lang="cs-CZ" dirty="0" smtClean="0"/>
              <a:t>Dopravní obslužnost města (VHD)</a:t>
            </a:r>
          </a:p>
          <a:p>
            <a:pPr lvl="0">
              <a:spcAft>
                <a:spcPts val="300"/>
              </a:spcAft>
            </a:pPr>
            <a:r>
              <a:rPr lang="cs-CZ" dirty="0" smtClean="0"/>
              <a:t>Stávající informační prvky</a:t>
            </a:r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62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jevy a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-1" y="1064818"/>
            <a:ext cx="7292716" cy="5189932"/>
          </a:xfrm>
        </p:spPr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Dopravní infrastruktura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dopravní značení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chybné, nejasné či přebytečné značení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různá omezení pro stejná opatření</a:t>
            </a:r>
          </a:p>
          <a:p>
            <a:pPr lvl="2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r>
              <a:rPr lang="cs-CZ" dirty="0" smtClean="0"/>
              <a:t>opatření zklidnění dopravy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nekonzistence některých realizovaných opatření 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široké využití obytných zón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sekundární problémy s obytnými zónami a dělícími ostrůvky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494" y="4120912"/>
            <a:ext cx="3623389" cy="20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jevy a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Bezpečnost dopravy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chodci 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osvětlení přechodů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absence přechodů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nižší preventivní činnost na přechodech (u škol)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stavební provedení některých chodníků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cyklisté 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nevyužívání tras a stezek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cyklisté na přechodech 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vztah s jinými účastníky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železnice</a:t>
            </a:r>
          </a:p>
          <a:p>
            <a:pPr lvl="2">
              <a:spcAft>
                <a:spcPts val="300"/>
              </a:spcAft>
            </a:pPr>
            <a:r>
              <a:rPr lang="cs-CZ" dirty="0" smtClean="0"/>
              <a:t>přejezdy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počty a závažnost nehod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54" y="3242115"/>
            <a:ext cx="3842048" cy="28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5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jevy a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Tranzitní doprava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vliv na bezpečnost a plynulost dopravy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hluk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nižší atraktivita VHD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snížení komfortu pěších, cyklistů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zvýšená obtížnost manévrů z vedlejších komunikací</a:t>
            </a:r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628" y="3329049"/>
            <a:ext cx="4667656" cy="28488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60" y="3329049"/>
            <a:ext cx="3645094" cy="28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jevy a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Doprava v klidu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zejména v exponovaných časech u škol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režim parkování v OZ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označení parkování v Palackého ulici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zvýšená naplněnost kapacitních parkovišť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0">
              <a:spcAft>
                <a:spcPts val="300"/>
              </a:spcAft>
            </a:pPr>
            <a:r>
              <a:rPr lang="cs-CZ" dirty="0"/>
              <a:t>Dopravní obslužnost města (VHD)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zpoždění vlaků na žel. trati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úzké hrdlo trati 171 v případě mimořádností</a:t>
            </a:r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>
              <a:spcAft>
                <a:spcPts val="300"/>
              </a:spcAft>
            </a:pPr>
            <a:r>
              <a:rPr lang="cs-CZ" dirty="0"/>
              <a:t>Stávající informační prvky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pouze pevné statické prvky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neexistence telematiky</a:t>
            </a:r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3830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ČVUT v Praze Fakulta dopravní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Ústav dopravní telematiky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odborná problematika</a:t>
            </a:r>
          </a:p>
          <a:p>
            <a:pPr lvl="2"/>
            <a:r>
              <a:rPr lang="cs-CZ" dirty="0" smtClean="0"/>
              <a:t>systémový přístup k řešení dopravních systémů</a:t>
            </a:r>
          </a:p>
          <a:p>
            <a:pPr lvl="2"/>
            <a:r>
              <a:rPr lang="cs-CZ" dirty="0" smtClean="0"/>
              <a:t>ITS jako nadstavba dopravní infrastruktury</a:t>
            </a:r>
          </a:p>
          <a:p>
            <a:pPr lvl="2"/>
            <a:r>
              <a:rPr lang="cs-CZ" dirty="0" smtClean="0"/>
              <a:t>měření, zpracování a vyhodnocení dat</a:t>
            </a:r>
          </a:p>
          <a:p>
            <a:pPr lvl="2"/>
            <a:r>
              <a:rPr lang="cs-CZ" dirty="0" smtClean="0"/>
              <a:t>dopravní inženýrství, informatika, telekomunikace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reference</a:t>
            </a:r>
          </a:p>
          <a:p>
            <a:pPr lvl="1"/>
            <a:r>
              <a:rPr lang="cs-CZ" dirty="0" smtClean="0"/>
              <a:t>strategie, studie, poradenství</a:t>
            </a:r>
          </a:p>
          <a:p>
            <a:pPr lvl="2"/>
            <a:r>
              <a:rPr lang="cs-CZ" dirty="0" smtClean="0"/>
              <a:t>strategie NDIC, SD, FCD (spolupráce s SDT)</a:t>
            </a:r>
          </a:p>
          <a:p>
            <a:pPr lvl="2"/>
            <a:r>
              <a:rPr lang="cs-CZ" dirty="0" smtClean="0"/>
              <a:t>ŘSD (obsazenost NA, analýza FCD)</a:t>
            </a:r>
          </a:p>
          <a:p>
            <a:pPr lvl="2"/>
            <a:r>
              <a:rPr lang="cs-CZ" dirty="0" smtClean="0"/>
              <a:t>Jihlava (strategie ITS)</a:t>
            </a:r>
          </a:p>
          <a:p>
            <a:pPr lvl="2"/>
            <a:r>
              <a:rPr lang="cs-CZ" dirty="0" smtClean="0"/>
              <a:t>Uherské Hradiště (parkování a SSZ)</a:t>
            </a:r>
          </a:p>
          <a:p>
            <a:pPr lvl="2"/>
            <a:r>
              <a:rPr lang="cs-CZ" dirty="0" smtClean="0"/>
              <a:t>Hradec Králové (poradenství ITS)</a:t>
            </a:r>
          </a:p>
          <a:p>
            <a:pPr lvl="2"/>
            <a:r>
              <a:rPr lang="cs-CZ" dirty="0" smtClean="0"/>
              <a:t>Kolín (analýza a koncept parkování)</a:t>
            </a:r>
          </a:p>
          <a:p>
            <a:pPr lvl="2"/>
            <a:r>
              <a:rPr lang="cs-CZ" dirty="0" smtClean="0"/>
              <a:t>IDSK (pasport SSZ)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05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dopravy v Dobřichovicích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katalog opatření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stavební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technologická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organizační</a:t>
            </a:r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0">
              <a:spcAft>
                <a:spcPts val="300"/>
              </a:spcAft>
            </a:pPr>
            <a:r>
              <a:rPr lang="cs-CZ" dirty="0" smtClean="0"/>
              <a:t>prioritizace opatření</a:t>
            </a:r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0">
              <a:spcAft>
                <a:spcPts val="300"/>
              </a:spcAft>
            </a:pPr>
            <a:r>
              <a:rPr lang="cs-CZ" dirty="0" smtClean="0"/>
              <a:t>7 strategických cílů</a:t>
            </a:r>
          </a:p>
          <a:p>
            <a:pPr lvl="0">
              <a:spcAft>
                <a:spcPts val="300"/>
              </a:spcAft>
            </a:pPr>
            <a:endParaRPr lang="cs-CZ" dirty="0"/>
          </a:p>
          <a:p>
            <a:pPr lvl="0">
              <a:spcAft>
                <a:spcPts val="300"/>
              </a:spcAft>
            </a:pPr>
            <a:r>
              <a:rPr lang="cs-CZ" dirty="0" smtClean="0"/>
              <a:t>doporučená opatření</a:t>
            </a: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6633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cs-CZ" sz="2200" dirty="0" smtClean="0"/>
              <a:t>výstavba obchvatu</a:t>
            </a:r>
            <a:endParaRPr lang="cs-CZ" sz="2200" b="0" dirty="0"/>
          </a:p>
          <a:p>
            <a:pPr lvl="1"/>
            <a:r>
              <a:rPr lang="cs-CZ" sz="2200" dirty="0" smtClean="0"/>
              <a:t>rekonstrukce </a:t>
            </a:r>
            <a:r>
              <a:rPr lang="cs-CZ" sz="2200" dirty="0"/>
              <a:t>průtahu ve </a:t>
            </a:r>
            <a:r>
              <a:rPr lang="cs-CZ" sz="2200" dirty="0" smtClean="0"/>
              <a:t>městě</a:t>
            </a:r>
            <a:endParaRPr lang="cs-CZ" sz="2200" b="0" dirty="0"/>
          </a:p>
          <a:p>
            <a:pPr lvl="2"/>
            <a:r>
              <a:rPr lang="cs-CZ" sz="2200" b="0" dirty="0" smtClean="0"/>
              <a:t>optimalizace </a:t>
            </a:r>
            <a:r>
              <a:rPr lang="cs-CZ" sz="2200" b="0" dirty="0"/>
              <a:t>šířek jízdního </a:t>
            </a:r>
            <a:r>
              <a:rPr lang="cs-CZ" sz="2200" b="0" dirty="0" smtClean="0"/>
              <a:t>pruhu </a:t>
            </a:r>
            <a:endParaRPr lang="cs-CZ" sz="2200" b="0" dirty="0"/>
          </a:p>
          <a:p>
            <a:pPr lvl="2"/>
            <a:r>
              <a:rPr lang="cs-CZ" sz="2200" b="0" dirty="0" smtClean="0"/>
              <a:t>přechody </a:t>
            </a:r>
            <a:r>
              <a:rPr lang="cs-CZ" sz="2200" b="0" dirty="0"/>
              <a:t>pro </a:t>
            </a:r>
            <a:r>
              <a:rPr lang="cs-CZ" sz="2200" b="0" dirty="0" smtClean="0"/>
              <a:t>chodce</a:t>
            </a:r>
            <a:endParaRPr lang="cs-CZ" sz="2200" b="0" dirty="0"/>
          </a:p>
          <a:p>
            <a:pPr lvl="2"/>
            <a:r>
              <a:rPr lang="cs-CZ" sz="2200" b="0" dirty="0" smtClean="0"/>
              <a:t>stavební </a:t>
            </a:r>
            <a:r>
              <a:rPr lang="cs-CZ" sz="2200" b="0" dirty="0"/>
              <a:t>prvky snížení </a:t>
            </a:r>
            <a:r>
              <a:rPr lang="cs-CZ" sz="2200" b="0" dirty="0" smtClean="0"/>
              <a:t>rychlosti</a:t>
            </a:r>
            <a:endParaRPr lang="cs-CZ" sz="2200" b="0" dirty="0"/>
          </a:p>
          <a:p>
            <a:pPr lvl="2"/>
            <a:r>
              <a:rPr lang="cs-CZ" sz="2200" b="0" dirty="0" smtClean="0"/>
              <a:t>malé </a:t>
            </a:r>
            <a:r>
              <a:rPr lang="cs-CZ" sz="2200" b="0" dirty="0"/>
              <a:t>okružní </a:t>
            </a:r>
            <a:r>
              <a:rPr lang="cs-CZ" sz="2200" b="0" dirty="0" smtClean="0"/>
              <a:t>křižovatky</a:t>
            </a:r>
            <a:endParaRPr lang="cs-CZ" sz="2200" b="0" dirty="0"/>
          </a:p>
          <a:p>
            <a:pPr lvl="2"/>
            <a:r>
              <a:rPr lang="cs-CZ" sz="2200" b="0" dirty="0" smtClean="0"/>
              <a:t>změna </a:t>
            </a:r>
            <a:r>
              <a:rPr lang="cs-CZ" sz="2200" b="0" dirty="0"/>
              <a:t>povrchu </a:t>
            </a:r>
            <a:r>
              <a:rPr lang="cs-CZ" sz="2200" b="0" dirty="0" smtClean="0"/>
              <a:t>vozovky</a:t>
            </a:r>
            <a:endParaRPr lang="cs-CZ" sz="2200" b="0" dirty="0"/>
          </a:p>
          <a:p>
            <a:pPr lvl="2"/>
            <a:r>
              <a:rPr lang="cs-CZ" sz="2200" dirty="0" smtClean="0"/>
              <a:t>bezpečnostní </a:t>
            </a:r>
            <a:r>
              <a:rPr lang="cs-CZ" sz="2200" dirty="0"/>
              <a:t>protismykové úpravy povrchu </a:t>
            </a:r>
            <a:r>
              <a:rPr lang="cs-CZ" sz="2200" dirty="0" smtClean="0"/>
              <a:t>vozovky</a:t>
            </a:r>
            <a:endParaRPr lang="cs-CZ" sz="2200" b="0" dirty="0"/>
          </a:p>
          <a:p>
            <a:pPr lvl="2"/>
            <a:r>
              <a:rPr lang="cs-CZ" sz="2200" b="0" dirty="0" smtClean="0"/>
              <a:t>instalace </a:t>
            </a:r>
            <a:r>
              <a:rPr lang="cs-CZ" sz="2200" b="0" dirty="0"/>
              <a:t>tichého </a:t>
            </a:r>
            <a:r>
              <a:rPr lang="cs-CZ" sz="2200" b="0" dirty="0" smtClean="0"/>
              <a:t>asfaltu</a:t>
            </a:r>
            <a:endParaRPr lang="cs-CZ" sz="2200" b="0" dirty="0"/>
          </a:p>
          <a:p>
            <a:pPr lvl="1"/>
            <a:r>
              <a:rPr lang="pl-PL" sz="2200" dirty="0" smtClean="0"/>
              <a:t>rekonstrukce </a:t>
            </a:r>
            <a:r>
              <a:rPr lang="pl-PL" sz="2200" dirty="0"/>
              <a:t>a optimalizace místních </a:t>
            </a:r>
            <a:r>
              <a:rPr lang="pl-PL" sz="2200" dirty="0" smtClean="0"/>
              <a:t>komunikací</a:t>
            </a:r>
            <a:endParaRPr lang="pl-PL" sz="2200" b="0" dirty="0"/>
          </a:p>
          <a:p>
            <a:pPr lvl="2">
              <a:spcAft>
                <a:spcPts val="300"/>
              </a:spcAft>
            </a:pPr>
            <a:endParaRPr lang="cs-CZ" dirty="0" smtClean="0"/>
          </a:p>
          <a:p>
            <a:pPr lvl="2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946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Technologická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cs-CZ" sz="2200" b="0" dirty="0"/>
              <a:t>instalace SSZ na </a:t>
            </a:r>
            <a:r>
              <a:rPr lang="cs-CZ" sz="2200" b="0" dirty="0" smtClean="0"/>
              <a:t>křižovatkách</a:t>
            </a:r>
            <a:endParaRPr lang="cs-CZ" sz="2200" b="0" dirty="0"/>
          </a:p>
          <a:p>
            <a:pPr lvl="1"/>
            <a:r>
              <a:rPr lang="pl-PL" sz="2200" dirty="0" smtClean="0"/>
              <a:t>instalace </a:t>
            </a:r>
            <a:r>
              <a:rPr lang="pl-PL" sz="2200" dirty="0"/>
              <a:t>SSZ na přechodech pro </a:t>
            </a:r>
            <a:r>
              <a:rPr lang="pl-PL" sz="2200" dirty="0" smtClean="0"/>
              <a:t>chodce</a:t>
            </a:r>
            <a:endParaRPr lang="pl-PL" sz="2200" b="0" dirty="0"/>
          </a:p>
          <a:p>
            <a:pPr lvl="1"/>
            <a:r>
              <a:rPr lang="cs-CZ" sz="2200" b="0" dirty="0" smtClean="0"/>
              <a:t>instalace </a:t>
            </a:r>
            <a:r>
              <a:rPr lang="cs-CZ" sz="2200" b="0" dirty="0"/>
              <a:t>inteligentního zpomalovacího </a:t>
            </a:r>
            <a:r>
              <a:rPr lang="cs-CZ" sz="2200" b="0" dirty="0" smtClean="0"/>
              <a:t>semaforu</a:t>
            </a:r>
            <a:endParaRPr lang="cs-CZ" sz="2200" b="0" dirty="0"/>
          </a:p>
          <a:p>
            <a:pPr lvl="1"/>
            <a:r>
              <a:rPr lang="cs-CZ" sz="2200" b="0" dirty="0" smtClean="0"/>
              <a:t>instalace </a:t>
            </a:r>
            <a:r>
              <a:rPr lang="cs-CZ" sz="2200" b="0" dirty="0"/>
              <a:t>systému pro informování o volných parkovacích </a:t>
            </a:r>
            <a:r>
              <a:rPr lang="cs-CZ" sz="2200" b="0" dirty="0" smtClean="0"/>
              <a:t>místech</a:t>
            </a:r>
            <a:endParaRPr lang="cs-CZ" sz="2200" b="0" dirty="0"/>
          </a:p>
          <a:p>
            <a:pPr lvl="1"/>
            <a:r>
              <a:rPr lang="cs-CZ" sz="2200" b="0" dirty="0" smtClean="0"/>
              <a:t>instalace </a:t>
            </a:r>
            <a:r>
              <a:rPr lang="cs-CZ" sz="2200" b="0" dirty="0"/>
              <a:t>dohledových </a:t>
            </a:r>
            <a:r>
              <a:rPr lang="cs-CZ" sz="2200" b="0" dirty="0" smtClean="0"/>
              <a:t>systémů</a:t>
            </a:r>
            <a:endParaRPr lang="cs-CZ" sz="2200" b="0" dirty="0"/>
          </a:p>
          <a:p>
            <a:pPr lvl="1"/>
            <a:r>
              <a:rPr lang="cs-CZ" sz="2200" b="0" dirty="0" smtClean="0"/>
              <a:t>instalace </a:t>
            </a:r>
            <a:r>
              <a:rPr lang="cs-CZ" sz="2200" b="0" dirty="0"/>
              <a:t>penalizačních </a:t>
            </a:r>
            <a:r>
              <a:rPr lang="cs-CZ" sz="2200" b="0" dirty="0" smtClean="0"/>
              <a:t>systémů</a:t>
            </a:r>
            <a:endParaRPr lang="cs-CZ" sz="2200" b="0" dirty="0"/>
          </a:p>
          <a:p>
            <a:pPr lvl="1"/>
            <a:r>
              <a:rPr lang="cs-CZ" sz="2200" dirty="0" smtClean="0"/>
              <a:t>instalace </a:t>
            </a:r>
            <a:r>
              <a:rPr lang="cs-CZ" sz="2200" dirty="0"/>
              <a:t>systémů strategických detektorů pro sběr dopravních dat ve </a:t>
            </a:r>
            <a:r>
              <a:rPr lang="cs-CZ" sz="2200" dirty="0" smtClean="0"/>
              <a:t>městě</a:t>
            </a:r>
            <a:endParaRPr lang="cs-CZ" sz="2200" b="0" dirty="0"/>
          </a:p>
          <a:p>
            <a:pPr lvl="1"/>
            <a:r>
              <a:rPr lang="cs-CZ" sz="2200" b="0" dirty="0" smtClean="0"/>
              <a:t>instalace PDZ</a:t>
            </a:r>
            <a:endParaRPr lang="cs-CZ" sz="2200" b="0" dirty="0"/>
          </a:p>
          <a:p>
            <a:pPr lvl="1"/>
            <a:r>
              <a:rPr lang="cs-CZ" sz="2200" b="0" dirty="0" smtClean="0"/>
              <a:t>výměna </a:t>
            </a:r>
            <a:r>
              <a:rPr lang="cs-CZ" sz="2200" b="0" dirty="0"/>
              <a:t>či nahrazení stávajícího dopravního </a:t>
            </a:r>
            <a:r>
              <a:rPr lang="cs-CZ" sz="2200" b="0" dirty="0" smtClean="0"/>
              <a:t>osvětlení</a:t>
            </a:r>
            <a:endParaRPr lang="cs-CZ" sz="2200" b="0" dirty="0"/>
          </a:p>
        </p:txBody>
      </p:sp>
    </p:spTree>
    <p:extLst>
      <p:ext uri="{BB962C8B-B14F-4D97-AF65-F5344CB8AC3E}">
        <p14:creationId xmlns:p14="http://schemas.microsoft.com/office/powerpoint/2010/main" val="68743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cs-CZ" sz="2200" b="0" dirty="0"/>
              <a:t>výměna či nahrazení stávajícího dopravního </a:t>
            </a:r>
            <a:r>
              <a:rPr lang="cs-CZ" sz="2200" b="0" dirty="0" smtClean="0"/>
              <a:t>značení</a:t>
            </a:r>
            <a:endParaRPr lang="cs-CZ" sz="2200" b="0" dirty="0"/>
          </a:p>
          <a:p>
            <a:pPr lvl="1"/>
            <a:r>
              <a:rPr lang="cs-CZ" sz="2200" b="0" dirty="0" smtClean="0"/>
              <a:t>instalace </a:t>
            </a:r>
            <a:r>
              <a:rPr lang="cs-CZ" sz="2200" b="0" dirty="0"/>
              <a:t>nového dopravního </a:t>
            </a:r>
            <a:r>
              <a:rPr lang="cs-CZ" sz="2200" b="0" dirty="0" smtClean="0"/>
              <a:t>značení</a:t>
            </a:r>
            <a:endParaRPr lang="cs-CZ" sz="2200" b="0" dirty="0"/>
          </a:p>
          <a:p>
            <a:pPr lvl="1"/>
            <a:r>
              <a:rPr lang="cs-CZ" sz="2200" b="0" dirty="0" smtClean="0"/>
              <a:t>jednotnost </a:t>
            </a:r>
            <a:r>
              <a:rPr lang="cs-CZ" sz="2200" b="0" dirty="0"/>
              <a:t>řešení principů zklidňování dopravy ve </a:t>
            </a:r>
            <a:r>
              <a:rPr lang="cs-CZ" sz="2200" b="0" dirty="0" smtClean="0"/>
              <a:t>městě</a:t>
            </a:r>
            <a:endParaRPr lang="cs-CZ" sz="2200" b="0" dirty="0"/>
          </a:p>
          <a:p>
            <a:pPr lvl="1"/>
            <a:r>
              <a:rPr lang="cs-CZ" sz="2200" dirty="0" smtClean="0"/>
              <a:t>pravidelné </a:t>
            </a:r>
            <a:r>
              <a:rPr lang="cs-CZ" sz="2200" dirty="0"/>
              <a:t>prosazování záměru města u vyšší </a:t>
            </a:r>
            <a:r>
              <a:rPr lang="cs-CZ" sz="2200" dirty="0" smtClean="0"/>
              <a:t>instance</a:t>
            </a:r>
            <a:endParaRPr lang="cs-CZ" sz="2200" b="0" dirty="0"/>
          </a:p>
          <a:p>
            <a:pPr lvl="1"/>
            <a:r>
              <a:rPr lang="pl-PL" sz="2200" dirty="0" smtClean="0"/>
              <a:t>změna </a:t>
            </a:r>
            <a:r>
              <a:rPr lang="pl-PL" sz="2200" dirty="0"/>
              <a:t>organizace dopravy v </a:t>
            </a:r>
            <a:r>
              <a:rPr lang="pl-PL" sz="2200" dirty="0" smtClean="0"/>
              <a:t>oblasti</a:t>
            </a:r>
            <a:endParaRPr lang="pl-PL" sz="2200" b="0" dirty="0"/>
          </a:p>
          <a:p>
            <a:pPr lvl="1"/>
            <a:r>
              <a:rPr lang="pl-PL" sz="2200" dirty="0" smtClean="0"/>
              <a:t>změna </a:t>
            </a:r>
            <a:r>
              <a:rPr lang="pl-PL" sz="2200" dirty="0"/>
              <a:t>organizace dopravy v prostoru </a:t>
            </a:r>
            <a:r>
              <a:rPr lang="pl-PL" sz="2200" dirty="0" smtClean="0"/>
              <a:t>křižovatek</a:t>
            </a:r>
            <a:endParaRPr lang="pl-PL" sz="2200" b="0" dirty="0"/>
          </a:p>
          <a:p>
            <a:pPr lvl="1"/>
            <a:r>
              <a:rPr lang="cs-CZ" sz="2200" dirty="0" smtClean="0"/>
              <a:t>preference </a:t>
            </a:r>
            <a:r>
              <a:rPr lang="cs-CZ" sz="2200" dirty="0"/>
              <a:t>vozidel VHD – </a:t>
            </a:r>
            <a:r>
              <a:rPr lang="cs-CZ" sz="2200" dirty="0" smtClean="0"/>
              <a:t>vlaky, autobusy</a:t>
            </a:r>
            <a:endParaRPr lang="cs-CZ" sz="2200" b="0" dirty="0"/>
          </a:p>
          <a:p>
            <a:pPr lvl="1"/>
            <a:r>
              <a:rPr lang="cs-CZ" sz="2200" b="0" dirty="0" smtClean="0"/>
              <a:t>preference </a:t>
            </a:r>
            <a:r>
              <a:rPr lang="cs-CZ" sz="2200" b="0" dirty="0"/>
              <a:t>pěší </a:t>
            </a:r>
            <a:r>
              <a:rPr lang="cs-CZ" sz="2200" b="0" dirty="0" smtClean="0"/>
              <a:t>dopravy</a:t>
            </a:r>
            <a:endParaRPr lang="cs-CZ" sz="2200" b="0" dirty="0"/>
          </a:p>
          <a:p>
            <a:pPr lvl="1"/>
            <a:r>
              <a:rPr lang="cs-CZ" sz="2200" b="0" dirty="0" smtClean="0"/>
              <a:t>preference </a:t>
            </a:r>
            <a:r>
              <a:rPr lang="cs-CZ" sz="2200" b="0" dirty="0"/>
              <a:t>cyklistické </a:t>
            </a:r>
            <a:r>
              <a:rPr lang="cs-CZ" sz="2200" b="0" dirty="0" smtClean="0"/>
              <a:t>dopravy</a:t>
            </a:r>
            <a:endParaRPr lang="cs-CZ" sz="2200" b="0" dirty="0"/>
          </a:p>
          <a:p>
            <a:pPr lvl="1"/>
            <a:r>
              <a:rPr lang="cs-CZ" sz="2200" dirty="0" smtClean="0"/>
              <a:t>dlouhodobá </a:t>
            </a:r>
            <a:r>
              <a:rPr lang="cs-CZ" sz="2200" dirty="0"/>
              <a:t>opatření regulačního </a:t>
            </a:r>
            <a:r>
              <a:rPr lang="cs-CZ" sz="2200" dirty="0" smtClean="0"/>
              <a:t>charakteru</a:t>
            </a:r>
            <a:endParaRPr lang="cs-CZ" sz="2200" b="0" dirty="0"/>
          </a:p>
          <a:p>
            <a:pPr lvl="1"/>
            <a:r>
              <a:rPr lang="cs-CZ" sz="2200" b="0" dirty="0" smtClean="0"/>
              <a:t>krátkodobá </a:t>
            </a:r>
            <a:r>
              <a:rPr lang="cs-CZ" sz="2200" b="0" dirty="0"/>
              <a:t>opatření regulačního </a:t>
            </a:r>
            <a:r>
              <a:rPr lang="cs-CZ" sz="2200" b="0" dirty="0" smtClean="0"/>
              <a:t>charakteru</a:t>
            </a:r>
            <a:endParaRPr lang="cs-CZ" sz="2200" b="0" dirty="0"/>
          </a:p>
          <a:p>
            <a:pPr lvl="1"/>
            <a:r>
              <a:rPr lang="cs-CZ" sz="2200" b="0" dirty="0" smtClean="0"/>
              <a:t>zlepšení </a:t>
            </a:r>
            <a:r>
              <a:rPr lang="cs-CZ" sz="2200" b="0" dirty="0"/>
              <a:t>dopravní obslužnosti </a:t>
            </a:r>
            <a:r>
              <a:rPr lang="cs-CZ" sz="2200" b="0" dirty="0" smtClean="0"/>
              <a:t>města</a:t>
            </a:r>
            <a:endParaRPr lang="cs-CZ" sz="2200" b="0" dirty="0"/>
          </a:p>
          <a:p>
            <a:pPr lvl="1"/>
            <a:r>
              <a:rPr lang="cs-CZ" sz="2200" b="0" dirty="0" smtClean="0"/>
              <a:t>snižování </a:t>
            </a:r>
            <a:r>
              <a:rPr lang="cs-CZ" sz="2200" b="0" dirty="0"/>
              <a:t>hlukové a emisní zátěže </a:t>
            </a:r>
            <a:r>
              <a:rPr lang="cs-CZ" sz="2200" b="0" dirty="0" smtClean="0"/>
              <a:t>města</a:t>
            </a:r>
            <a:endParaRPr lang="cs-CZ" sz="2200" b="0" dirty="0"/>
          </a:p>
          <a:p>
            <a:pPr lvl="1"/>
            <a:r>
              <a:rPr lang="cs-CZ" sz="2200" dirty="0" smtClean="0"/>
              <a:t>zajištění </a:t>
            </a:r>
            <a:r>
              <a:rPr lang="cs-CZ" sz="2200" dirty="0"/>
              <a:t>fyzického dohledu nad přechody pro </a:t>
            </a:r>
            <a:r>
              <a:rPr lang="cs-CZ" sz="2200" dirty="0" smtClean="0"/>
              <a:t>chodce</a:t>
            </a:r>
            <a:endParaRPr lang="cs-CZ" sz="2200" b="0" dirty="0"/>
          </a:p>
          <a:p>
            <a:pPr lvl="2"/>
            <a:endParaRPr lang="cs-CZ" sz="2200" b="0" dirty="0"/>
          </a:p>
        </p:txBody>
      </p:sp>
    </p:spTree>
    <p:extLst>
      <p:ext uri="{BB962C8B-B14F-4D97-AF65-F5344CB8AC3E}">
        <p14:creationId xmlns:p14="http://schemas.microsoft.com/office/powerpoint/2010/main" val="243498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Prioritizace</a:t>
            </a:r>
            <a:r>
              <a:rPr lang="cs-CZ" dirty="0" smtClean="0"/>
              <a:t>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r>
              <a:rPr lang="cs-CZ" dirty="0" smtClean="0"/>
              <a:t>dle koeficientů vhodnosti a realizovatelnosti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r>
              <a:rPr lang="cs-CZ" dirty="0" smtClean="0"/>
              <a:t>dle počtu vazeb na definované problémy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>
              <a:spcAft>
                <a:spcPts val="300"/>
              </a:spcAft>
            </a:pPr>
            <a:r>
              <a:rPr lang="cs-CZ" dirty="0" smtClean="0"/>
              <a:t>průnikem prioritizace a zájmů města jsou opatření:</a:t>
            </a:r>
          </a:p>
          <a:p>
            <a:pPr lvl="1"/>
            <a:r>
              <a:rPr lang="cs-CZ" sz="2200" b="0" dirty="0"/>
              <a:t>jednotně řešit principy zklidňování dopravy ve </a:t>
            </a:r>
            <a:r>
              <a:rPr lang="cs-CZ" sz="2200" b="0" dirty="0" smtClean="0"/>
              <a:t>městě</a:t>
            </a:r>
            <a:endParaRPr lang="cs-CZ" sz="2200" b="0" dirty="0"/>
          </a:p>
          <a:p>
            <a:pPr lvl="1"/>
            <a:r>
              <a:rPr lang="cs-CZ" sz="2200" b="0" dirty="0" smtClean="0"/>
              <a:t>preferovat </a:t>
            </a:r>
            <a:r>
              <a:rPr lang="cs-CZ" sz="2200" b="0" dirty="0"/>
              <a:t>pěší </a:t>
            </a:r>
            <a:r>
              <a:rPr lang="cs-CZ" sz="2200" b="0" dirty="0" smtClean="0"/>
              <a:t>a cyklistickou dopravu</a:t>
            </a:r>
            <a:endParaRPr lang="cs-CZ" sz="2200" b="0" dirty="0"/>
          </a:p>
          <a:p>
            <a:pPr lvl="1"/>
            <a:r>
              <a:rPr lang="cs-CZ" sz="2200" b="0" dirty="0" smtClean="0"/>
              <a:t>zlepšovat </a:t>
            </a:r>
            <a:r>
              <a:rPr lang="cs-CZ" sz="2200" b="0" dirty="0"/>
              <a:t>dopravní obslužnost ve </a:t>
            </a:r>
            <a:r>
              <a:rPr lang="cs-CZ" sz="2200" b="0" dirty="0" smtClean="0"/>
              <a:t>městě</a:t>
            </a:r>
            <a:endParaRPr lang="cs-CZ" sz="2200" b="0" dirty="0"/>
          </a:p>
          <a:p>
            <a:pPr lvl="1"/>
            <a:r>
              <a:rPr lang="cs-CZ" sz="2200" dirty="0" smtClean="0"/>
              <a:t>rekonstruovat </a:t>
            </a:r>
            <a:r>
              <a:rPr lang="cs-CZ" sz="2200" dirty="0"/>
              <a:t>průtah městem na základě zásad </a:t>
            </a:r>
            <a:r>
              <a:rPr lang="cs-CZ" sz="2200" dirty="0" smtClean="0"/>
              <a:t>TP 145</a:t>
            </a:r>
            <a:endParaRPr lang="cs-CZ" sz="2200" b="0" dirty="0"/>
          </a:p>
          <a:p>
            <a:pPr lvl="1"/>
            <a:r>
              <a:rPr lang="cs-CZ" sz="2200" b="0" dirty="0" smtClean="0"/>
              <a:t>optimalizovat </a:t>
            </a:r>
            <a:r>
              <a:rPr lang="cs-CZ" sz="2200" b="0" dirty="0"/>
              <a:t>šířky jízdních </a:t>
            </a:r>
            <a:r>
              <a:rPr lang="cs-CZ" sz="2200" b="0" dirty="0" smtClean="0"/>
              <a:t>pruhů</a:t>
            </a:r>
            <a:endParaRPr lang="cs-CZ" sz="2200" b="0" dirty="0"/>
          </a:p>
          <a:p>
            <a:pPr lvl="1"/>
            <a:r>
              <a:rPr lang="cs-CZ" sz="2200" b="0" dirty="0" smtClean="0"/>
              <a:t>vystavět </a:t>
            </a:r>
            <a:r>
              <a:rPr lang="cs-CZ" sz="2200" b="0" dirty="0"/>
              <a:t>obchvat </a:t>
            </a:r>
            <a:r>
              <a:rPr lang="cs-CZ" sz="2200" b="0" dirty="0" smtClean="0"/>
              <a:t>města</a:t>
            </a:r>
            <a:endParaRPr lang="cs-CZ" sz="2200" b="0" dirty="0"/>
          </a:p>
          <a:p>
            <a:pPr lvl="1"/>
            <a:r>
              <a:rPr lang="cs-CZ" sz="2200" b="0" dirty="0" smtClean="0"/>
              <a:t>vyměnit </a:t>
            </a:r>
            <a:r>
              <a:rPr lang="cs-CZ" sz="2200" b="0" dirty="0"/>
              <a:t>či nahradit stávající dopravní značení; </a:t>
            </a:r>
          </a:p>
          <a:p>
            <a:pPr lvl="1"/>
            <a:r>
              <a:rPr lang="cs-CZ" sz="2200" b="0" dirty="0" smtClean="0"/>
              <a:t>pravidelně </a:t>
            </a:r>
            <a:r>
              <a:rPr lang="cs-CZ" sz="2200" b="0" dirty="0"/>
              <a:t>prosazovat zájmy města u vyšší instance;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800" y="1404268"/>
            <a:ext cx="4533900" cy="10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/>
              <a:t>1) Jasná, přehledná a optimalizovaná dopravní infrastruktura pro všechny účastníky silničního provozu</a:t>
            </a:r>
          </a:p>
          <a:p>
            <a:pPr lvl="0">
              <a:spcAft>
                <a:spcPts val="300"/>
              </a:spcAft>
            </a:pPr>
            <a:r>
              <a:rPr lang="cs-CZ" dirty="0"/>
              <a:t>2) Bezpečná a plynulá doprava pro všechny účastníky silničního provozu</a:t>
            </a:r>
          </a:p>
          <a:p>
            <a:pPr lvl="0">
              <a:spcAft>
                <a:spcPts val="300"/>
              </a:spcAft>
            </a:pPr>
            <a:r>
              <a:rPr lang="cs-CZ" dirty="0"/>
              <a:t>3) Snížení dopadů tranzitní automobilové dopravy v obci</a:t>
            </a:r>
          </a:p>
          <a:p>
            <a:pPr lvl="0">
              <a:spcAft>
                <a:spcPts val="300"/>
              </a:spcAft>
            </a:pPr>
            <a:r>
              <a:rPr lang="cs-CZ" dirty="0"/>
              <a:t>4) Omezení tranzitní automobilové dopravy v obci</a:t>
            </a:r>
          </a:p>
          <a:p>
            <a:pPr lvl="0">
              <a:spcAft>
                <a:spcPts val="300"/>
              </a:spcAft>
            </a:pPr>
            <a:r>
              <a:rPr lang="cs-CZ" dirty="0"/>
              <a:t>5) Zatraktivnění pěší dopravy</a:t>
            </a:r>
          </a:p>
          <a:p>
            <a:pPr lvl="0">
              <a:spcAft>
                <a:spcPts val="300"/>
              </a:spcAft>
            </a:pPr>
            <a:r>
              <a:rPr lang="cs-CZ" dirty="0"/>
              <a:t>6) Zatraktivnění veřejné hromadné dopravy</a:t>
            </a:r>
          </a:p>
          <a:p>
            <a:pPr lvl="0">
              <a:spcAft>
                <a:spcPts val="300"/>
              </a:spcAft>
            </a:pPr>
            <a:r>
              <a:rPr lang="cs-CZ" dirty="0"/>
              <a:t>7) Udržitelná doprava v klidu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516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Jasná</a:t>
            </a:r>
            <a:r>
              <a:rPr lang="cs-CZ" dirty="0"/>
              <a:t>, přehledná a optimalizovaná dopravní infrastruktura pro všechny účastníky silničního </a:t>
            </a:r>
            <a:r>
              <a:rPr lang="cs-CZ" dirty="0" smtClean="0"/>
              <a:t>provozu</a:t>
            </a:r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/>
            <a:r>
              <a:rPr lang="cs-CZ" dirty="0" smtClean="0"/>
              <a:t>při rekonstrukcích využívat </a:t>
            </a:r>
            <a:r>
              <a:rPr lang="cs-CZ" dirty="0"/>
              <a:t>prvky </a:t>
            </a:r>
            <a:r>
              <a:rPr lang="cs-CZ" dirty="0" smtClean="0"/>
              <a:t>zklidňování </a:t>
            </a:r>
            <a:r>
              <a:rPr lang="cs-CZ" dirty="0"/>
              <a:t>dopravy </a:t>
            </a:r>
            <a:r>
              <a:rPr lang="cs-CZ" dirty="0" smtClean="0"/>
              <a:t>(TP 145 a 132)</a:t>
            </a:r>
            <a:endParaRPr lang="cs-CZ" b="0" dirty="0"/>
          </a:p>
          <a:p>
            <a:pPr lvl="2"/>
            <a:r>
              <a:rPr lang="cs-CZ" dirty="0" smtClean="0"/>
              <a:t>zúžení </a:t>
            </a:r>
            <a:r>
              <a:rPr lang="cs-CZ" dirty="0"/>
              <a:t>vozovky pomocí vysazených ploch nebo středních dělících ostrůvku </a:t>
            </a:r>
            <a:r>
              <a:rPr lang="cs-CZ" dirty="0" smtClean="0"/>
              <a:t>– zejména </a:t>
            </a:r>
            <a:r>
              <a:rPr lang="cs-CZ" dirty="0"/>
              <a:t>na všech vjezdech do </a:t>
            </a:r>
            <a:r>
              <a:rPr lang="cs-CZ" dirty="0" smtClean="0"/>
              <a:t>obce</a:t>
            </a:r>
            <a:endParaRPr lang="cs-CZ" b="0" dirty="0"/>
          </a:p>
          <a:p>
            <a:pPr lvl="2"/>
            <a:r>
              <a:rPr lang="cs-CZ" dirty="0" smtClean="0"/>
              <a:t>u obslužných </a:t>
            </a:r>
            <a:r>
              <a:rPr lang="cs-CZ" dirty="0"/>
              <a:t>komunikací je </a:t>
            </a:r>
            <a:r>
              <a:rPr lang="cs-CZ" dirty="0" smtClean="0"/>
              <a:t>možné užívat </a:t>
            </a:r>
            <a:r>
              <a:rPr lang="cs-CZ" dirty="0"/>
              <a:t>i další prvky typu příčných zpomalovacích prahů nebo zvýšených </a:t>
            </a:r>
            <a:r>
              <a:rPr lang="cs-CZ" dirty="0" smtClean="0"/>
              <a:t>ploch</a:t>
            </a:r>
            <a:endParaRPr lang="cs-CZ" b="0" dirty="0"/>
          </a:p>
          <a:p>
            <a:pPr lvl="1"/>
            <a:r>
              <a:rPr lang="cs-CZ" dirty="0" smtClean="0"/>
              <a:t>prověřit zařazení </a:t>
            </a:r>
            <a:r>
              <a:rPr lang="cs-CZ" dirty="0"/>
              <a:t>ulice 5. května a zvážit její vyjmutí z režimu páteřních obslužných komunikací v rámci územního </a:t>
            </a:r>
            <a:r>
              <a:rPr lang="cs-CZ" dirty="0" smtClean="0"/>
              <a:t>plánu</a:t>
            </a:r>
            <a:endParaRPr lang="cs-CZ" b="0" dirty="0"/>
          </a:p>
          <a:p>
            <a:pPr lvl="1"/>
            <a:r>
              <a:rPr lang="cs-CZ" dirty="0" smtClean="0"/>
              <a:t>aktualizace pasportu </a:t>
            </a:r>
            <a:r>
              <a:rPr lang="cs-CZ" dirty="0"/>
              <a:t>dopravního značení a příprava detailního plánu rekonstrukce a výměny dopravního značení v </a:t>
            </a:r>
            <a:r>
              <a:rPr lang="cs-CZ" dirty="0" smtClean="0"/>
              <a:t>čase</a:t>
            </a:r>
            <a:endParaRPr lang="cs-CZ" b="0" dirty="0"/>
          </a:p>
          <a:p>
            <a:pPr lvl="1"/>
            <a:r>
              <a:rPr lang="cs-CZ" dirty="0" smtClean="0"/>
              <a:t>vyřešit identifikované problémy </a:t>
            </a:r>
            <a:r>
              <a:rPr lang="cs-CZ" dirty="0"/>
              <a:t>dopravního značení a dopravní </a:t>
            </a:r>
            <a:r>
              <a:rPr lang="cs-CZ" dirty="0" smtClean="0"/>
              <a:t>infrastruktury</a:t>
            </a:r>
            <a:endParaRPr lang="cs-CZ" b="0" dirty="0"/>
          </a:p>
          <a:p>
            <a:pPr lvl="1"/>
            <a:r>
              <a:rPr lang="cs-CZ" dirty="0" smtClean="0"/>
              <a:t>stavebně </a:t>
            </a:r>
            <a:r>
              <a:rPr lang="cs-CZ" dirty="0"/>
              <a:t>zohlednit vysokou míru zatížení ulic Tyršova a Palackého tranzitní dopravou </a:t>
            </a:r>
            <a:endParaRPr lang="cs-CZ" b="0" dirty="0"/>
          </a:p>
          <a:p>
            <a:pPr lvl="1"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2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Bezpečná </a:t>
            </a:r>
            <a:r>
              <a:rPr lang="cs-CZ" dirty="0"/>
              <a:t>a plynulá doprava pro všechny účastníky silničního </a:t>
            </a:r>
            <a:r>
              <a:rPr lang="cs-CZ" dirty="0" smtClean="0"/>
              <a:t>provozu</a:t>
            </a:r>
          </a:p>
          <a:p>
            <a:pPr lvl="0">
              <a:spcAft>
                <a:spcPts val="300"/>
              </a:spcAft>
            </a:pPr>
            <a:endParaRPr lang="cs-CZ" dirty="0"/>
          </a:p>
          <a:p>
            <a:pPr lvl="1"/>
            <a:r>
              <a:rPr lang="cs-CZ" dirty="0" smtClean="0"/>
              <a:t>zpracovat bezpečnostní </a:t>
            </a:r>
            <a:r>
              <a:rPr lang="cs-CZ" dirty="0"/>
              <a:t>audit problémových míst v </a:t>
            </a:r>
            <a:r>
              <a:rPr lang="cs-CZ" dirty="0" smtClean="0"/>
              <a:t>Dobřichovicích</a:t>
            </a:r>
            <a:endParaRPr lang="cs-CZ" b="0" dirty="0"/>
          </a:p>
          <a:p>
            <a:pPr lvl="1"/>
            <a:r>
              <a:rPr lang="cs-CZ" dirty="0" smtClean="0"/>
              <a:t>prověřit a vyměnit </a:t>
            </a:r>
            <a:r>
              <a:rPr lang="cs-CZ" dirty="0"/>
              <a:t>svítidla na </a:t>
            </a:r>
            <a:r>
              <a:rPr lang="cs-CZ" dirty="0" smtClean="0"/>
              <a:t>přechodech </a:t>
            </a:r>
            <a:r>
              <a:rPr lang="cs-CZ" dirty="0"/>
              <a:t>pro chodce </a:t>
            </a:r>
            <a:r>
              <a:rPr lang="cs-CZ" dirty="0" smtClean="0"/>
              <a:t>za </a:t>
            </a:r>
            <a:r>
              <a:rPr lang="cs-CZ" dirty="0"/>
              <a:t>vhodnější z důvodu normám nevyhovujících </a:t>
            </a:r>
            <a:r>
              <a:rPr lang="cs-CZ" dirty="0" smtClean="0"/>
              <a:t>parametrů </a:t>
            </a:r>
            <a:endParaRPr lang="cs-CZ" b="0" dirty="0"/>
          </a:p>
          <a:p>
            <a:pPr lvl="1"/>
            <a:r>
              <a:rPr lang="cs-CZ" dirty="0" smtClean="0"/>
              <a:t>v delším horizontu </a:t>
            </a:r>
            <a:r>
              <a:rPr lang="cs-CZ" dirty="0"/>
              <a:t>zpracovat posouzení možnosti a bezpečnostní vhodnosti realizace SSZ na přechodu u </a:t>
            </a:r>
            <a:r>
              <a:rPr lang="cs-CZ" dirty="0" err="1"/>
              <a:t>Kairosu</a:t>
            </a:r>
            <a:r>
              <a:rPr lang="cs-CZ" dirty="0"/>
              <a:t> či na křižovatce Pražská x Karlická včetně vyhodnocení negativních dopadů na plynulost dopravy. Na jiných místech nedává smysl o SSZ uvažovat. </a:t>
            </a:r>
            <a:endParaRPr lang="cs-CZ" b="0" dirty="0"/>
          </a:p>
          <a:p>
            <a:pPr lvl="1"/>
            <a:r>
              <a:rPr lang="cs-CZ" dirty="0" smtClean="0"/>
              <a:t>instalovat </a:t>
            </a:r>
            <a:r>
              <a:rPr lang="cs-CZ" dirty="0"/>
              <a:t>dopravní radar </a:t>
            </a:r>
            <a:r>
              <a:rPr lang="cs-CZ" dirty="0" smtClean="0"/>
              <a:t>na </a:t>
            </a:r>
            <a:r>
              <a:rPr lang="cs-CZ" dirty="0"/>
              <a:t>příjezd </a:t>
            </a:r>
            <a:r>
              <a:rPr lang="cs-CZ" dirty="0" smtClean="0"/>
              <a:t>od Všenor (včetně dop. dat)</a:t>
            </a:r>
            <a:endParaRPr lang="cs-CZ" b="0" dirty="0"/>
          </a:p>
          <a:p>
            <a:pPr lvl="1"/>
            <a:r>
              <a:rPr lang="cs-CZ" dirty="0" smtClean="0"/>
              <a:t>zvážit </a:t>
            </a:r>
            <a:r>
              <a:rPr lang="cs-CZ" dirty="0"/>
              <a:t>umístění obdobného radaru i na vjezdu do města od Letů 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zklidnění dopravy či její specifické organizace (typicky obytné či pěší zóny) realizovat vždy s adekvátním stavebním uspořádáním; </a:t>
            </a:r>
            <a:endParaRPr lang="cs-CZ" b="0" dirty="0"/>
          </a:p>
          <a:p>
            <a:pPr lvl="1"/>
            <a:r>
              <a:rPr lang="cs-CZ" b="0" dirty="0" smtClean="0"/>
              <a:t>apelovat </a:t>
            </a:r>
            <a:r>
              <a:rPr lang="cs-CZ" b="0" dirty="0"/>
              <a:t>na zkracování doby aktivace železničních přejezdů ve městě </a:t>
            </a:r>
          </a:p>
          <a:p>
            <a:pPr lvl="1"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55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Snížení </a:t>
            </a:r>
            <a:r>
              <a:rPr lang="cs-CZ" dirty="0"/>
              <a:t>dopadů tranzitní automobilové dopravy v obci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/>
            <a:r>
              <a:rPr lang="cs-CZ" dirty="0" smtClean="0"/>
              <a:t>pravidelně vyhodnocovat stav </a:t>
            </a:r>
            <a:r>
              <a:rPr lang="cs-CZ" dirty="0"/>
              <a:t>dopravy ve městě na základě přístupu k datům dopravních </a:t>
            </a:r>
            <a:r>
              <a:rPr lang="cs-CZ" dirty="0" smtClean="0"/>
              <a:t>radarů </a:t>
            </a:r>
            <a:endParaRPr lang="cs-CZ" b="0" dirty="0"/>
          </a:p>
          <a:p>
            <a:pPr lvl="1"/>
            <a:r>
              <a:rPr lang="cs-CZ" dirty="0" smtClean="0"/>
              <a:t>vyjmutí </a:t>
            </a:r>
            <a:r>
              <a:rPr lang="cs-CZ" dirty="0"/>
              <a:t>ulice 5. května z páteřních komunikací obslužných, provedení dalších úprav, aby byl dodržen charakter obytné </a:t>
            </a:r>
            <a:r>
              <a:rPr lang="cs-CZ" dirty="0" smtClean="0"/>
              <a:t>zóny </a:t>
            </a:r>
            <a:endParaRPr lang="cs-CZ" b="0" dirty="0"/>
          </a:p>
          <a:p>
            <a:pPr lvl="1"/>
            <a:r>
              <a:rPr lang="cs-CZ" dirty="0" smtClean="0"/>
              <a:t>sledovat </a:t>
            </a:r>
            <a:r>
              <a:rPr lang="cs-CZ" dirty="0"/>
              <a:t>úroveň hluku a emisí a kontrolovat, zda nedochází k překračování povolených limitů </a:t>
            </a:r>
            <a:endParaRPr lang="cs-CZ" b="0" dirty="0"/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98" y="3650140"/>
            <a:ext cx="3646829" cy="2291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03" y="3650139"/>
            <a:ext cx="3818951" cy="22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Omezení </a:t>
            </a:r>
            <a:r>
              <a:rPr lang="cs-CZ" dirty="0"/>
              <a:t>tranzitní automobilové dopravy v obci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/>
            <a:r>
              <a:rPr lang="cs-CZ" dirty="0"/>
              <a:t>obnovit diskuzi s obcí Lety nad záměrem možné budoucí </a:t>
            </a:r>
            <a:r>
              <a:rPr lang="cs-CZ" dirty="0" smtClean="0"/>
              <a:t>realizace severní části obchvatu </a:t>
            </a:r>
            <a:r>
              <a:rPr lang="cs-CZ" dirty="0"/>
              <a:t>s cílem zapracování územní rezervy do územních plánů obcí (důvody vypuštění rezerv z ÚP obou obcí nejsou jednoznačné</a:t>
            </a:r>
            <a:r>
              <a:rPr lang="cs-CZ" dirty="0" smtClean="0"/>
              <a:t>)</a:t>
            </a:r>
            <a:endParaRPr lang="cs-CZ" b="0" dirty="0"/>
          </a:p>
          <a:p>
            <a:pPr lvl="1"/>
            <a:r>
              <a:rPr lang="cs-CZ" dirty="0" smtClean="0"/>
              <a:t>kontinuálně </a:t>
            </a:r>
            <a:r>
              <a:rPr lang="cs-CZ" dirty="0"/>
              <a:t>sledovat možnosti budoucí realizace východní části obchvatu, která by ulehčila centru města a nabídla významnou alternativu; </a:t>
            </a:r>
            <a:endParaRPr lang="cs-CZ" b="0" dirty="0"/>
          </a:p>
          <a:p>
            <a:pPr lvl="1"/>
            <a:r>
              <a:rPr lang="cs-CZ" dirty="0" smtClean="0"/>
              <a:t>zvážit </a:t>
            </a:r>
            <a:r>
              <a:rPr lang="cs-CZ" dirty="0"/>
              <a:t>vypracování studie proveditelnosti realizace východního obchvatu obce </a:t>
            </a:r>
            <a:r>
              <a:rPr lang="cs-CZ" dirty="0" smtClean="0"/>
              <a:t>Dobřichovice</a:t>
            </a:r>
            <a:endParaRPr lang="cs-CZ" b="0" dirty="0"/>
          </a:p>
          <a:p>
            <a:pPr lvl="1"/>
            <a:r>
              <a:rPr lang="cs-CZ" dirty="0" smtClean="0"/>
              <a:t>kooperovat </a:t>
            </a:r>
            <a:r>
              <a:rPr lang="cs-CZ" dirty="0"/>
              <a:t>s dalšími subjekty s ohledem na plánovanou přeložku silnice II/116 Hlásná </a:t>
            </a:r>
            <a:r>
              <a:rPr lang="cs-CZ" dirty="0" smtClean="0"/>
              <a:t>Třebáň-SOKP</a:t>
            </a:r>
            <a:endParaRPr lang="cs-CZ" b="0" dirty="0"/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394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dopravy v Dobřichovicích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Cíle studie:</a:t>
            </a:r>
            <a:endParaRPr lang="cs-CZ" dirty="0"/>
          </a:p>
          <a:p>
            <a:pPr lvl="1"/>
            <a:r>
              <a:rPr lang="cs-CZ" dirty="0" smtClean="0"/>
              <a:t>analýza podkladů, dopravního systému a chování dopravy v Dobřichovicích</a:t>
            </a:r>
          </a:p>
          <a:p>
            <a:pPr lvl="1"/>
            <a:r>
              <a:rPr lang="cs-CZ" dirty="0" smtClean="0"/>
              <a:t>formulace </a:t>
            </a:r>
            <a:r>
              <a:rPr lang="cs-CZ" dirty="0"/>
              <a:t>strategie města v oblasti dopravy </a:t>
            </a:r>
            <a:br>
              <a:rPr lang="cs-CZ" dirty="0"/>
            </a:br>
            <a:r>
              <a:rPr lang="cs-CZ" dirty="0"/>
              <a:t>v krátkodobém a střednědobém výhledu</a:t>
            </a:r>
          </a:p>
          <a:p>
            <a:endParaRPr lang="cs-CZ" dirty="0" smtClean="0"/>
          </a:p>
          <a:p>
            <a:r>
              <a:rPr lang="cs-CZ" dirty="0" smtClean="0"/>
              <a:t>Struktura studie:</a:t>
            </a:r>
            <a:endParaRPr lang="cs-CZ" dirty="0"/>
          </a:p>
          <a:p>
            <a:r>
              <a:rPr lang="cs-CZ" dirty="0" smtClean="0"/>
              <a:t>Analytická část</a:t>
            </a:r>
          </a:p>
          <a:p>
            <a:pPr lvl="1"/>
            <a:r>
              <a:rPr lang="cs-CZ" b="0" dirty="0" smtClean="0"/>
              <a:t>sběr a analýza relevantních podkladů</a:t>
            </a:r>
          </a:p>
          <a:p>
            <a:pPr lvl="1"/>
            <a:r>
              <a:rPr lang="cs-CZ" b="0" dirty="0" smtClean="0"/>
              <a:t>vlastní šetření problematických jevů a lokalit</a:t>
            </a:r>
          </a:p>
          <a:p>
            <a:pPr lvl="1"/>
            <a:r>
              <a:rPr lang="cs-CZ" dirty="0" smtClean="0"/>
              <a:t>realizace směrového průzkumu dopravy</a:t>
            </a:r>
          </a:p>
          <a:p>
            <a:pPr lvl="1"/>
            <a:r>
              <a:rPr lang="cs-CZ" b="0" dirty="0" smtClean="0"/>
              <a:t>Identifikace dopravních problémů</a:t>
            </a:r>
          </a:p>
          <a:p>
            <a:r>
              <a:rPr lang="cs-CZ" dirty="0" smtClean="0"/>
              <a:t>Strategická část</a:t>
            </a:r>
          </a:p>
          <a:p>
            <a:pPr lvl="1"/>
            <a:r>
              <a:rPr lang="cs-CZ" b="0" dirty="0" smtClean="0"/>
              <a:t>katalog možných opatření</a:t>
            </a:r>
          </a:p>
          <a:p>
            <a:pPr lvl="1"/>
            <a:r>
              <a:rPr lang="cs-CZ" dirty="0" smtClean="0"/>
              <a:t>strategické cíle a </a:t>
            </a:r>
            <a:r>
              <a:rPr lang="cs-CZ" dirty="0" err="1" smtClean="0"/>
              <a:t>prioritizace</a:t>
            </a:r>
            <a:r>
              <a:rPr lang="cs-CZ" dirty="0" smtClean="0"/>
              <a:t> opatření</a:t>
            </a:r>
            <a:endParaRPr lang="cs-CZ" b="0" dirty="0" smtClean="0"/>
          </a:p>
          <a:p>
            <a:pPr lvl="1"/>
            <a:r>
              <a:rPr lang="cs-CZ" b="0" dirty="0" smtClean="0"/>
              <a:t>návrh krátkodobé a střednědobé strategie</a:t>
            </a:r>
          </a:p>
        </p:txBody>
      </p:sp>
    </p:spTree>
    <p:extLst>
      <p:ext uri="{BB962C8B-B14F-4D97-AF65-F5344CB8AC3E}">
        <p14:creationId xmlns:p14="http://schemas.microsoft.com/office/powerpoint/2010/main" val="1260599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695" y="4216468"/>
            <a:ext cx="3159343" cy="187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Zatraktivnění </a:t>
            </a:r>
            <a:r>
              <a:rPr lang="cs-CZ" dirty="0"/>
              <a:t>pěší dopravy</a:t>
            </a:r>
          </a:p>
          <a:p>
            <a:pPr lvl="1"/>
            <a:r>
              <a:rPr lang="cs-CZ" dirty="0" smtClean="0"/>
              <a:t>rekonstruovat/revitalizovat </a:t>
            </a:r>
            <a:r>
              <a:rPr lang="cs-CZ" dirty="0"/>
              <a:t>pěší komunikace ve městě, zejména se zaměřením na kvalitní napojení oblasti </a:t>
            </a:r>
            <a:r>
              <a:rPr lang="cs-CZ" dirty="0" err="1"/>
              <a:t>Brunšova</a:t>
            </a:r>
            <a:r>
              <a:rPr lang="cs-CZ" dirty="0"/>
              <a:t> a definované problémy ve Studii bezpečnosti chodců a cyklistů v </a:t>
            </a:r>
            <a:r>
              <a:rPr lang="cs-CZ" dirty="0" smtClean="0"/>
              <a:t>Dobřichovicích</a:t>
            </a:r>
            <a:endParaRPr lang="cs-CZ" b="0" dirty="0"/>
          </a:p>
          <a:p>
            <a:pPr lvl="1"/>
            <a:r>
              <a:rPr lang="cs-CZ" dirty="0" smtClean="0"/>
              <a:t>zvážit </a:t>
            </a:r>
            <a:r>
              <a:rPr lang="cs-CZ" dirty="0"/>
              <a:t>instalace na první pohled viditelné informační tabule pro pěší a cyklisty, která bude informovat o preferované trase do centra města pro tuto skupinu obyvatel (přes lávku prof. </a:t>
            </a:r>
            <a:r>
              <a:rPr lang="cs-CZ" dirty="0" err="1"/>
              <a:t>Lewita</a:t>
            </a:r>
            <a:r>
              <a:rPr lang="cs-CZ" dirty="0"/>
              <a:t>) </a:t>
            </a:r>
            <a:endParaRPr lang="cs-CZ" b="0" dirty="0"/>
          </a:p>
          <a:p>
            <a:pPr lvl="1"/>
            <a:r>
              <a:rPr lang="cs-CZ" dirty="0" smtClean="0"/>
              <a:t>podpořit </a:t>
            </a:r>
            <a:r>
              <a:rPr lang="cs-CZ" dirty="0"/>
              <a:t>možnosti dohledu nad vybranými přechody pro chodce v blízkosti škol v období začátku i konce školního vyučování (možné zapojení proškolených dobrovolníků</a:t>
            </a:r>
            <a:r>
              <a:rPr lang="cs-CZ" dirty="0" smtClean="0"/>
              <a:t>)</a:t>
            </a:r>
            <a:endParaRPr lang="cs-CZ" b="0" dirty="0"/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143" y="4216468"/>
            <a:ext cx="3667238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7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Zatraktivnění </a:t>
            </a:r>
            <a:r>
              <a:rPr lang="cs-CZ" dirty="0"/>
              <a:t>veřejné hromadné dopravy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/>
            <a:r>
              <a:rPr lang="cs-CZ" dirty="0"/>
              <a:t>vhodné podpořit instalaci informační tabule s odjezdy VHD včetně autobusů v blízkosti nádraží v </a:t>
            </a:r>
            <a:r>
              <a:rPr lang="cs-CZ" dirty="0" smtClean="0"/>
              <a:t>Dobřichovicích</a:t>
            </a:r>
            <a:endParaRPr lang="cs-CZ" b="0" dirty="0"/>
          </a:p>
          <a:p>
            <a:pPr lvl="1"/>
            <a:r>
              <a:rPr lang="cs-CZ" dirty="0" smtClean="0"/>
              <a:t>apelovat </a:t>
            </a:r>
            <a:r>
              <a:rPr lang="cs-CZ" dirty="0"/>
              <a:t>na vyšší pravidelnost taktů VHD v obci pro zpřehlednění </a:t>
            </a:r>
            <a:r>
              <a:rPr lang="cs-CZ" dirty="0" smtClean="0"/>
              <a:t>cestujícím</a:t>
            </a:r>
            <a:endParaRPr lang="cs-CZ" b="0" dirty="0"/>
          </a:p>
          <a:p>
            <a:pPr lvl="1"/>
            <a:r>
              <a:rPr lang="cs-CZ" dirty="0" smtClean="0"/>
              <a:t>průzkumem </a:t>
            </a:r>
            <a:r>
              <a:rPr lang="cs-CZ" dirty="0"/>
              <a:t>prověřit zdroj vozidel využívajících parkoviště u nádraží jako podklad pro posouzení dostupnosti nádraží a režim provozu parkoviště </a:t>
            </a:r>
            <a:endParaRPr lang="cs-CZ" b="0" dirty="0"/>
          </a:p>
          <a:p>
            <a:pPr lvl="1"/>
            <a:r>
              <a:rPr lang="cs-CZ" dirty="0" smtClean="0"/>
              <a:t>podpořit </a:t>
            </a:r>
            <a:r>
              <a:rPr lang="cs-CZ" dirty="0"/>
              <a:t>modernizaci trati tranzitního koridoru s cílem pravidelného taktu dopravy s cílem minimalizace zpoždění vlaků i zvýšení cestovní rychlosti, jako způsob zvýšení atraktivity železniční dopravy při dojíždění za prací </a:t>
            </a:r>
            <a:endParaRPr lang="cs-CZ" b="0" dirty="0"/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67870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cíl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Udržitelná </a:t>
            </a:r>
            <a:r>
              <a:rPr lang="cs-CZ" dirty="0"/>
              <a:t>doprava v klidu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/>
            <a:r>
              <a:rPr lang="cs-CZ" dirty="0" smtClean="0"/>
              <a:t>monitorovat </a:t>
            </a:r>
            <a:r>
              <a:rPr lang="cs-CZ" dirty="0"/>
              <a:t>obsazenost odstavného parkoviště u nádraží, v případě pravidelného překračování obsazenosti nad 90 % prověřit vhodné formy výkonového zpoplatnění </a:t>
            </a:r>
            <a:r>
              <a:rPr lang="cs-CZ" dirty="0" smtClean="0"/>
              <a:t>parkoviště</a:t>
            </a:r>
            <a:endParaRPr lang="cs-CZ" b="0" dirty="0"/>
          </a:p>
          <a:p>
            <a:pPr lvl="1"/>
            <a:r>
              <a:rPr lang="cs-CZ" dirty="0" smtClean="0"/>
              <a:t>průběžně </a:t>
            </a:r>
            <a:r>
              <a:rPr lang="cs-CZ" dirty="0"/>
              <a:t>kontrolovat dodržování omezené doby parkování s využitím parkovacích kotoučů v centru tam, kde bylo reálně zavedeno </a:t>
            </a:r>
            <a:endParaRPr lang="cs-CZ" b="0" dirty="0"/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31" y="3650140"/>
            <a:ext cx="4387205" cy="234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650" y="3650140"/>
            <a:ext cx="332738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8891" y="1293725"/>
            <a:ext cx="6685110" cy="125471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Strategie dopravy </a:t>
            </a:r>
            <a:br>
              <a:rPr lang="cs-CZ" dirty="0"/>
            </a:br>
            <a:r>
              <a:rPr lang="cs-CZ" dirty="0"/>
              <a:t>v Dobřichovicích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cs-CZ" dirty="0" smtClean="0"/>
              <a:t>Představení </a:t>
            </a:r>
            <a:r>
              <a:rPr lang="cs-CZ" dirty="0" smtClean="0"/>
              <a:t>studie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stávajícího 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Aft>
                <a:spcPts val="300"/>
              </a:spcAft>
            </a:pPr>
            <a:r>
              <a:rPr lang="cs-CZ" dirty="0" smtClean="0"/>
              <a:t>Dopravní vztahy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silniční doprava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železniční doprava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veřejná hromadná doprava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d</a:t>
            </a:r>
            <a:r>
              <a:rPr lang="cs-CZ" dirty="0" smtClean="0"/>
              <a:t>oprava v klidu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c</a:t>
            </a:r>
            <a:r>
              <a:rPr lang="cs-CZ" dirty="0" smtClean="0"/>
              <a:t>yklistická doprava</a:t>
            </a:r>
          </a:p>
          <a:p>
            <a:pPr lvl="1"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ěší doprava</a:t>
            </a: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46"/>
          <a:stretch/>
        </p:blipFill>
        <p:spPr>
          <a:xfrm>
            <a:off x="314642" y="4029306"/>
            <a:ext cx="3381073" cy="21001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985" y="2081562"/>
            <a:ext cx="2279565" cy="40478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984" y="684219"/>
            <a:ext cx="2279565" cy="12833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530" y="2460849"/>
            <a:ext cx="1110893" cy="19726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775" y="4554878"/>
            <a:ext cx="2796758" cy="1574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039" y="1650379"/>
            <a:ext cx="1571493" cy="27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stávajícího 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cs-CZ" dirty="0" smtClean="0"/>
              <a:t>klíčové subjekty</a:t>
            </a:r>
            <a:endParaRPr lang="cs-CZ" dirty="0"/>
          </a:p>
          <a:p>
            <a:pPr lvl="1">
              <a:spcAft>
                <a:spcPts val="300"/>
              </a:spcAft>
            </a:pPr>
            <a:r>
              <a:rPr lang="cs-CZ" dirty="0" smtClean="0"/>
              <a:t>město, MP, SDH, TJ Sokol, MŠ, ZŠ, ZUŠ</a:t>
            </a:r>
          </a:p>
          <a:p>
            <a:pPr lvl="0">
              <a:spcAft>
                <a:spcPts val="300"/>
              </a:spcAft>
            </a:pPr>
            <a:endParaRPr lang="cs-CZ" dirty="0" smtClean="0"/>
          </a:p>
          <a:p>
            <a:pPr lvl="0">
              <a:spcAft>
                <a:spcPts val="300"/>
              </a:spcAft>
            </a:pPr>
            <a:r>
              <a:rPr lang="cs-CZ" dirty="0" smtClean="0"/>
              <a:t>záměry a potřeby města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zvyšování bezpečnosti a kvality života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zklidňování dopravy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mírnění dopadů významné tranzitní dopravy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kvalita a přehlednost dopravního značení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modernizace železniční trati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problematika železničních přejezdů (podjezdu) </a:t>
            </a:r>
            <a:endParaRPr lang="cs-CZ" dirty="0"/>
          </a:p>
          <a:p>
            <a:pPr lvl="1">
              <a:spcAft>
                <a:spcPts val="300"/>
              </a:spcAft>
            </a:pPr>
            <a:r>
              <a:rPr lang="cs-CZ" dirty="0" smtClean="0"/>
              <a:t>cyklisté – trasy, stezky, bezpečnost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chodci – přechody (lokality a bezpečnost)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řešení bus zastávky u nádraží</a:t>
            </a:r>
          </a:p>
          <a:p>
            <a:pPr lvl="1">
              <a:spcAft>
                <a:spcPts val="300"/>
              </a:spcAft>
            </a:pPr>
            <a:r>
              <a:rPr lang="cs-CZ" dirty="0" smtClean="0"/>
              <a:t>parkování – nádraží, centrum, obytné zóny, školy</a:t>
            </a: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981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z radarů - intenzita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r>
              <a:rPr lang="cs-CZ" dirty="0" smtClean="0"/>
              <a:t>Černošice &gt; Lety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r>
              <a:rPr lang="cs-CZ" dirty="0" smtClean="0"/>
              <a:t>Lety &gt; Černošice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56" y="1484661"/>
            <a:ext cx="4162256" cy="20833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970" y="1480816"/>
            <a:ext cx="4169936" cy="2087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57" y="4091040"/>
            <a:ext cx="4162256" cy="20833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971" y="4091040"/>
            <a:ext cx="4169936" cy="20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z radarů – variace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r>
              <a:rPr lang="cs-CZ" dirty="0"/>
              <a:t>Černošice &gt; </a:t>
            </a:r>
            <a:r>
              <a:rPr lang="cs-CZ" dirty="0" smtClean="0"/>
              <a:t>Lety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r>
              <a:rPr lang="cs-CZ" dirty="0"/>
              <a:t>Lety &gt; Černošice</a:t>
            </a:r>
          </a:p>
          <a:p>
            <a:pPr lvl="1">
              <a:spcAft>
                <a:spcPts val="300"/>
              </a:spcAft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7" y="1472341"/>
            <a:ext cx="4320000" cy="21622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31" y="1472341"/>
            <a:ext cx="4331304" cy="216793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7" y="4081121"/>
            <a:ext cx="4320000" cy="21622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31" y="4081121"/>
            <a:ext cx="4331304" cy="21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z radarů – rychlost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300"/>
              </a:spcAft>
            </a:pPr>
            <a:r>
              <a:rPr lang="cs-CZ" dirty="0" smtClean="0"/>
              <a:t>Černošice &gt; Lety</a:t>
            </a:r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endParaRPr lang="cs-CZ" dirty="0" smtClean="0"/>
          </a:p>
          <a:p>
            <a:pPr lvl="1">
              <a:spcAft>
                <a:spcPts val="300"/>
              </a:spcAft>
            </a:pPr>
            <a:endParaRPr lang="cs-CZ" dirty="0"/>
          </a:p>
          <a:p>
            <a:pPr lvl="1">
              <a:spcAft>
                <a:spcPts val="300"/>
              </a:spcAft>
            </a:pPr>
            <a:r>
              <a:rPr lang="cs-CZ" dirty="0" smtClean="0"/>
              <a:t>Lety &gt; Černošice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73" y="1415505"/>
            <a:ext cx="4320000" cy="21622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73" y="4089548"/>
            <a:ext cx="4320000" cy="21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z parkoviště u nádraží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173" y="1063175"/>
            <a:ext cx="4332576" cy="21685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99" y="1063175"/>
            <a:ext cx="4320000" cy="21622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63" y="3428999"/>
            <a:ext cx="5761219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45687"/>
      </p:ext>
    </p:extLst>
  </p:cSld>
  <p:clrMapOvr>
    <a:masterClrMapping/>
  </p:clrMapOvr>
</p:sld>
</file>

<file path=ppt/theme/theme1.xml><?xml version="1.0" encoding="utf-8"?>
<a:theme xmlns:a="http://schemas.openxmlformats.org/drawingml/2006/main" name="CVUT prezentace8">
  <a:themeElements>
    <a:clrScheme name="k620 1">
      <a:dk1>
        <a:sysClr val="windowText" lastClr="000000"/>
      </a:dk1>
      <a:lt1>
        <a:sysClr val="window" lastClr="FFFFFF"/>
      </a:lt1>
      <a:dk2>
        <a:srgbClr val="1F92D1"/>
      </a:dk2>
      <a:lt2>
        <a:srgbClr val="EEECE1"/>
      </a:lt2>
      <a:accent1>
        <a:srgbClr val="1F92D1"/>
      </a:accent1>
      <a:accent2>
        <a:srgbClr val="1F92D1"/>
      </a:accent2>
      <a:accent3>
        <a:srgbClr val="1F92D1"/>
      </a:accent3>
      <a:accent4>
        <a:srgbClr val="1F92D1"/>
      </a:accent4>
      <a:accent5>
        <a:srgbClr val="1F92D1"/>
      </a:accent5>
      <a:accent6>
        <a:srgbClr val="1F92D1"/>
      </a:accent6>
      <a:hlink>
        <a:srgbClr val="1F92D1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CVUT prezentace8.thmx</Template>
  <TotalTime>4167</TotalTime>
  <Words>1475</Words>
  <Application>Microsoft Office PowerPoint</Application>
  <PresentationFormat>Předvádění na obrazovce (4:3)</PresentationFormat>
  <Paragraphs>289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Geneva</vt:lpstr>
      <vt:lpstr>Helvetica</vt:lpstr>
      <vt:lpstr>Helvetica CE</vt:lpstr>
      <vt:lpstr>CVUT prezentace8</vt:lpstr>
      <vt:lpstr>Prezentace aplikace PowerPoint</vt:lpstr>
      <vt:lpstr>ČVUT v Praze Fakulta dopravní</vt:lpstr>
      <vt:lpstr>Studie dopravy v Dobřichovicích</vt:lpstr>
      <vt:lpstr>Analýza stávajícího stavu</vt:lpstr>
      <vt:lpstr>Analýza stávajícího stavu</vt:lpstr>
      <vt:lpstr>Analýza dat z radarů - intenzita</vt:lpstr>
      <vt:lpstr>Analýza dat z radarů – variace dopravy</vt:lpstr>
      <vt:lpstr>Analýza dat z radarů – rychlost</vt:lpstr>
      <vt:lpstr>Analýza dat z parkoviště u nádraží</vt:lpstr>
      <vt:lpstr>Směrový dopravní průzkum</vt:lpstr>
      <vt:lpstr>Směrový dopravní průzkum</vt:lpstr>
      <vt:lpstr>Směrový dopravní průzkum</vt:lpstr>
      <vt:lpstr>Směrový dopravní průzkum</vt:lpstr>
      <vt:lpstr>Směrový dopravní průzkum</vt:lpstr>
      <vt:lpstr>Problematické jevy a lokality</vt:lpstr>
      <vt:lpstr>Problematické jevy a lokality</vt:lpstr>
      <vt:lpstr>Problematické jevy a lokality</vt:lpstr>
      <vt:lpstr>Problematické jevy a lokality</vt:lpstr>
      <vt:lpstr>Problematické jevy a lokality</vt:lpstr>
      <vt:lpstr>Strategie dopravy v Dobřichovicích</vt:lpstr>
      <vt:lpstr>Stavební opatření</vt:lpstr>
      <vt:lpstr>Technologická opatření</vt:lpstr>
      <vt:lpstr>Organizační opatření</vt:lpstr>
      <vt:lpstr>Prioritizace opatření</vt:lpstr>
      <vt:lpstr>Strategické cíle</vt:lpstr>
      <vt:lpstr>Strategický cíl 1</vt:lpstr>
      <vt:lpstr>Strategický cíl 2</vt:lpstr>
      <vt:lpstr>Strategický cíl 3</vt:lpstr>
      <vt:lpstr>Strategický cíl 4</vt:lpstr>
      <vt:lpstr>Strategický cíl 5</vt:lpstr>
      <vt:lpstr>Strategický cíl 6</vt:lpstr>
      <vt:lpstr>Strategický cíl 7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Cermak</dc:creator>
  <cp:lastModifiedBy>Langr, Martin</cp:lastModifiedBy>
  <cp:revision>154</cp:revision>
  <cp:lastPrinted>2019-05-28T16:28:59Z</cp:lastPrinted>
  <dcterms:created xsi:type="dcterms:W3CDTF">2015-02-04T17:38:48Z</dcterms:created>
  <dcterms:modified xsi:type="dcterms:W3CDTF">2023-09-27T13:18:15Z</dcterms:modified>
</cp:coreProperties>
</file>